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5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8288000" cy="10287000"/>
  <p:notesSz cx="6858000" cy="9144000"/>
  <p:embeddedFontLst>
    <p:embeddedFont>
      <p:font typeface="Arimo" panose="020B0604020202020204" charset="0"/>
      <p:regular r:id="rId42"/>
    </p:embeddedFont>
    <p:embeddedFont>
      <p:font typeface="League Spartan" panose="020B0604020202020204" charset="0"/>
      <p:regular r:id="rId43"/>
    </p:embeddedFont>
    <p:embeddedFont>
      <p:font typeface="Muli" panose="020B0604020202020204" charset="0"/>
      <p:regular r:id="rId44"/>
    </p:embeddedFont>
    <p:embeddedFont>
      <p:font typeface="Muli Bold" panose="020B0604020202020204" charset="0"/>
      <p:regular r:id="rId45"/>
    </p:embeddedFont>
    <p:embeddedFont>
      <p:font typeface="Open Sans" panose="020B0606030504020204" pitchFamily="3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6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.svg"/><Relationship Id="rId21" Type="http://schemas.openxmlformats.org/officeDocument/2006/relationships/image" Target="../media/image47.svg"/><Relationship Id="rId7" Type="http://schemas.openxmlformats.org/officeDocument/2006/relationships/image" Target="../media/image17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7.svg"/><Relationship Id="rId5" Type="http://schemas.openxmlformats.org/officeDocument/2006/relationships/image" Target="../media/image4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19.svg"/><Relationship Id="rId10" Type="http://schemas.openxmlformats.org/officeDocument/2006/relationships/image" Target="../media/image52.png"/><Relationship Id="rId4" Type="http://schemas.openxmlformats.org/officeDocument/2006/relationships/image" Target="../media/image18.png"/><Relationship Id="rId9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2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19.svg"/><Relationship Id="rId10" Type="http://schemas.openxmlformats.org/officeDocument/2006/relationships/image" Target="../media/image60.png"/><Relationship Id="rId4" Type="http://schemas.openxmlformats.org/officeDocument/2006/relationships/image" Target="../media/image18.png"/><Relationship Id="rId9" Type="http://schemas.openxmlformats.org/officeDocument/2006/relationships/image" Target="../media/image5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7.svg"/><Relationship Id="rId7" Type="http://schemas.openxmlformats.org/officeDocument/2006/relationships/image" Target="../media/image67.svg"/><Relationship Id="rId12" Type="http://schemas.openxmlformats.org/officeDocument/2006/relationships/image" Target="../media/image7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1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1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2.movistar.cl/empresas/comunidad/pymes-en-chile/" TargetMode="Externa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svg"/><Relationship Id="rId7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75961" y="3791277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flipV="1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flipH="1">
            <a:off x="-138386" y="635925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925644">
            <a:off x="-1308266" y="3073623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2823226" y="3834808"/>
            <a:ext cx="12641548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spc="559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 CLEAN &amp; GARDEN</a:t>
            </a:r>
          </a:p>
        </p:txBody>
      </p:sp>
      <p:sp>
        <p:nvSpPr>
          <p:cNvPr id="7" name="Freeform 7"/>
          <p:cNvSpPr/>
          <p:nvPr/>
        </p:nvSpPr>
        <p:spPr>
          <a:xfrm>
            <a:off x="409032" y="723812"/>
            <a:ext cx="4429264" cy="1090185"/>
          </a:xfrm>
          <a:custGeom>
            <a:avLst/>
            <a:gdLst/>
            <a:ahLst/>
            <a:cxnLst/>
            <a:rect l="l" t="t" r="r" b="b"/>
            <a:pathLst>
              <a:path w="4429264" h="1090185">
                <a:moveTo>
                  <a:pt x="0" y="0"/>
                </a:moveTo>
                <a:lnTo>
                  <a:pt x="4429264" y="0"/>
                </a:lnTo>
                <a:lnTo>
                  <a:pt x="4429264" y="1090185"/>
                </a:lnTo>
                <a:lnTo>
                  <a:pt x="0" y="1090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3129087" y="6647206"/>
            <a:ext cx="12029827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Presentación Capstone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30311" y="7457449"/>
            <a:ext cx="2274026" cy="278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Integrantes: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Marcela González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Álvaro Morales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Vicente Zapata</a:t>
            </a:r>
          </a:p>
          <a:p>
            <a:pPr algn="l">
              <a:lnSpc>
                <a:spcPts val="3150"/>
              </a:lnSpc>
            </a:pPr>
            <a:endParaRPr lang="en-US" sz="2100">
              <a:solidFill>
                <a:srgbClr val="2E543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Profesor: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Juan Pablo Ramos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08336">
            <a:off x="-1674902" y="1806892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flipH="1" flipV="1">
            <a:off x="-537897" y="-554514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1" y="4223722"/>
                </a:moveTo>
                <a:lnTo>
                  <a:pt x="0" y="4223722"/>
                </a:lnTo>
                <a:lnTo>
                  <a:pt x="0" y="0"/>
                </a:lnTo>
                <a:lnTo>
                  <a:pt x="4223721" y="0"/>
                </a:lnTo>
                <a:lnTo>
                  <a:pt x="4223721" y="42237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188639" y="6692265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708336" flipH="1">
            <a:off x="16041702" y="3526454"/>
            <a:ext cx="5195793" cy="6692474"/>
          </a:xfrm>
          <a:custGeom>
            <a:avLst/>
            <a:gdLst/>
            <a:ahLst/>
            <a:cxnLst/>
            <a:rect l="l" t="t" r="r" b="b"/>
            <a:pathLst>
              <a:path w="5195793" h="6692474">
                <a:moveTo>
                  <a:pt x="5195793" y="0"/>
                </a:moveTo>
                <a:lnTo>
                  <a:pt x="0" y="0"/>
                </a:lnTo>
                <a:lnTo>
                  <a:pt x="0" y="6692473"/>
                </a:lnTo>
                <a:lnTo>
                  <a:pt x="5195793" y="6692473"/>
                </a:lnTo>
                <a:lnTo>
                  <a:pt x="51957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4141769" y="6305928"/>
            <a:ext cx="704717" cy="729332"/>
          </a:xfrm>
          <a:custGeom>
            <a:avLst/>
            <a:gdLst/>
            <a:ahLst/>
            <a:cxnLst/>
            <a:rect l="l" t="t" r="r" b="b"/>
            <a:pathLst>
              <a:path w="704717" h="729332">
                <a:moveTo>
                  <a:pt x="0" y="0"/>
                </a:moveTo>
                <a:lnTo>
                  <a:pt x="704717" y="0"/>
                </a:lnTo>
                <a:lnTo>
                  <a:pt x="704717" y="729332"/>
                </a:lnTo>
                <a:lnTo>
                  <a:pt x="0" y="729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6346635" y="4813176"/>
            <a:ext cx="1268483" cy="1187617"/>
          </a:xfrm>
          <a:custGeom>
            <a:avLst/>
            <a:gdLst/>
            <a:ahLst/>
            <a:cxnLst/>
            <a:rect l="l" t="t" r="r" b="b"/>
            <a:pathLst>
              <a:path w="1268483" h="1187617">
                <a:moveTo>
                  <a:pt x="0" y="0"/>
                </a:moveTo>
                <a:lnTo>
                  <a:pt x="1268484" y="0"/>
                </a:lnTo>
                <a:lnTo>
                  <a:pt x="1268484" y="1187618"/>
                </a:lnTo>
                <a:lnTo>
                  <a:pt x="0" y="1187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346635" y="7252943"/>
            <a:ext cx="1217744" cy="1268483"/>
          </a:xfrm>
          <a:custGeom>
            <a:avLst/>
            <a:gdLst/>
            <a:ahLst/>
            <a:cxnLst/>
            <a:rect l="l" t="t" r="r" b="b"/>
            <a:pathLst>
              <a:path w="1217744" h="1268483">
                <a:moveTo>
                  <a:pt x="0" y="0"/>
                </a:moveTo>
                <a:lnTo>
                  <a:pt x="1217744" y="0"/>
                </a:lnTo>
                <a:lnTo>
                  <a:pt x="1217744" y="1268483"/>
                </a:lnTo>
                <a:lnTo>
                  <a:pt x="0" y="1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AutoShape 9"/>
          <p:cNvSpPr/>
          <p:nvPr/>
        </p:nvSpPr>
        <p:spPr>
          <a:xfrm flipV="1">
            <a:off x="4846486" y="5406985"/>
            <a:ext cx="1500150" cy="94849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0" name="AutoShape 10"/>
          <p:cNvSpPr/>
          <p:nvPr/>
        </p:nvSpPr>
        <p:spPr>
          <a:xfrm>
            <a:off x="4846486" y="7035260"/>
            <a:ext cx="1500150" cy="54681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2779899" y="5966020"/>
            <a:ext cx="1113665" cy="1113665"/>
          </a:xfrm>
          <a:custGeom>
            <a:avLst/>
            <a:gdLst/>
            <a:ahLst/>
            <a:cxnLst/>
            <a:rect l="l" t="t" r="r" b="b"/>
            <a:pathLst>
              <a:path w="1113665" h="1113665">
                <a:moveTo>
                  <a:pt x="0" y="0"/>
                </a:moveTo>
                <a:lnTo>
                  <a:pt x="1113665" y="0"/>
                </a:lnTo>
                <a:lnTo>
                  <a:pt x="1113665" y="1113665"/>
                </a:lnTo>
                <a:lnTo>
                  <a:pt x="0" y="11136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2779899" y="4959321"/>
            <a:ext cx="1113665" cy="835249"/>
          </a:xfrm>
          <a:custGeom>
            <a:avLst/>
            <a:gdLst/>
            <a:ahLst/>
            <a:cxnLst/>
            <a:rect l="l" t="t" r="r" b="b"/>
            <a:pathLst>
              <a:path w="1113665" h="835249">
                <a:moveTo>
                  <a:pt x="0" y="0"/>
                </a:moveTo>
                <a:lnTo>
                  <a:pt x="1113665" y="0"/>
                </a:lnTo>
                <a:lnTo>
                  <a:pt x="1113665" y="835249"/>
                </a:lnTo>
                <a:lnTo>
                  <a:pt x="0" y="8352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9787810" y="2612117"/>
            <a:ext cx="1057598" cy="1268483"/>
          </a:xfrm>
          <a:custGeom>
            <a:avLst/>
            <a:gdLst/>
            <a:ahLst/>
            <a:cxnLst/>
            <a:rect l="l" t="t" r="r" b="b"/>
            <a:pathLst>
              <a:path w="1057598" h="1268483">
                <a:moveTo>
                  <a:pt x="0" y="0"/>
                </a:moveTo>
                <a:lnTo>
                  <a:pt x="1057598" y="0"/>
                </a:lnTo>
                <a:lnTo>
                  <a:pt x="1057598" y="1268484"/>
                </a:lnTo>
                <a:lnTo>
                  <a:pt x="0" y="12684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9461348" y="6314186"/>
            <a:ext cx="1268483" cy="1164698"/>
          </a:xfrm>
          <a:custGeom>
            <a:avLst/>
            <a:gdLst/>
            <a:ahLst/>
            <a:cxnLst/>
            <a:rect l="l" t="t" r="r" b="b"/>
            <a:pathLst>
              <a:path w="1268483" h="1164698">
                <a:moveTo>
                  <a:pt x="0" y="0"/>
                </a:moveTo>
                <a:lnTo>
                  <a:pt x="1268483" y="0"/>
                </a:lnTo>
                <a:lnTo>
                  <a:pt x="1268483" y="1164698"/>
                </a:lnTo>
                <a:lnTo>
                  <a:pt x="0" y="11646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2742704" y="7252943"/>
            <a:ext cx="1150860" cy="1268483"/>
          </a:xfrm>
          <a:custGeom>
            <a:avLst/>
            <a:gdLst/>
            <a:ahLst/>
            <a:cxnLst/>
            <a:rect l="l" t="t" r="r" b="b"/>
            <a:pathLst>
              <a:path w="1150860" h="1268483">
                <a:moveTo>
                  <a:pt x="0" y="0"/>
                </a:moveTo>
                <a:lnTo>
                  <a:pt x="1150860" y="0"/>
                </a:lnTo>
                <a:lnTo>
                  <a:pt x="1150860" y="1268483"/>
                </a:lnTo>
                <a:lnTo>
                  <a:pt x="0" y="12684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AutoShape 16"/>
          <p:cNvSpPr/>
          <p:nvPr/>
        </p:nvSpPr>
        <p:spPr>
          <a:xfrm>
            <a:off x="7615119" y="5406985"/>
            <a:ext cx="1945330" cy="90720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 flipH="1" flipV="1">
            <a:off x="7615119" y="5632654"/>
            <a:ext cx="1846230" cy="86712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AutoShape 18"/>
          <p:cNvSpPr/>
          <p:nvPr/>
        </p:nvSpPr>
        <p:spPr>
          <a:xfrm flipV="1">
            <a:off x="7564379" y="7160803"/>
            <a:ext cx="1896969" cy="72638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 flipH="1">
            <a:off x="7564379" y="7431323"/>
            <a:ext cx="1896969" cy="73499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0" name="AutoShape 20"/>
          <p:cNvSpPr/>
          <p:nvPr/>
        </p:nvSpPr>
        <p:spPr>
          <a:xfrm flipH="1" flipV="1">
            <a:off x="10085640" y="3880601"/>
            <a:ext cx="9950" cy="243358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1" name="AutoShape 21"/>
          <p:cNvSpPr/>
          <p:nvPr/>
        </p:nvSpPr>
        <p:spPr>
          <a:xfrm>
            <a:off x="10529820" y="3880601"/>
            <a:ext cx="40" cy="243358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2" name="AutoShape 22"/>
          <p:cNvSpPr/>
          <p:nvPr/>
        </p:nvSpPr>
        <p:spPr>
          <a:xfrm>
            <a:off x="10729831" y="6704369"/>
            <a:ext cx="1701221" cy="825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AutoShape 23"/>
          <p:cNvSpPr/>
          <p:nvPr/>
        </p:nvSpPr>
        <p:spPr>
          <a:xfrm flipH="1" flipV="1">
            <a:off x="10729831" y="6896535"/>
            <a:ext cx="170122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4" name="Group 24"/>
          <p:cNvGrpSpPr/>
          <p:nvPr/>
        </p:nvGrpSpPr>
        <p:grpSpPr>
          <a:xfrm>
            <a:off x="12478724" y="4691188"/>
            <a:ext cx="1667508" cy="4058477"/>
            <a:chOff x="0" y="0"/>
            <a:chExt cx="439179" cy="106889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9179" cy="1068899"/>
            </a:xfrm>
            <a:custGeom>
              <a:avLst/>
              <a:gdLst/>
              <a:ahLst/>
              <a:cxnLst/>
              <a:rect l="l" t="t" r="r" b="b"/>
              <a:pathLst>
                <a:path w="439179" h="1068899">
                  <a:moveTo>
                    <a:pt x="0" y="0"/>
                  </a:moveTo>
                  <a:lnTo>
                    <a:pt x="439179" y="0"/>
                  </a:lnTo>
                  <a:lnTo>
                    <a:pt x="439179" y="1068899"/>
                  </a:lnTo>
                  <a:lnTo>
                    <a:pt x="0" y="10688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39179" cy="1106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253699" y="7088161"/>
            <a:ext cx="592786" cy="178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endParaRPr lang="en-US" sz="104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754781" y="4208487"/>
            <a:ext cx="1115394" cy="16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Servicios</a:t>
            </a:r>
            <a:r>
              <a:rPr lang="en-US" sz="104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4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externos</a:t>
            </a:r>
            <a:endParaRPr lang="en-US" sz="104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884754" y="2447335"/>
            <a:ext cx="1011845" cy="178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Base de </a:t>
            </a:r>
            <a:r>
              <a:rPr lang="en-US" sz="104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endParaRPr lang="en-US" sz="104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976178" y="7572554"/>
            <a:ext cx="234622" cy="178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73124" y="8584883"/>
            <a:ext cx="615505" cy="16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 móvil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28155" y="6141146"/>
            <a:ext cx="705444" cy="16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"/>
              </a:lnSpc>
            </a:pPr>
            <a:r>
              <a:rPr lang="en-US" sz="10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Página web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03753" y="1180510"/>
            <a:ext cx="1408488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Alcances del sistema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9296">
            <a:off x="-678998" y="-1419221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2"/>
                </a:lnTo>
                <a:lnTo>
                  <a:pt x="0" y="439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147439" y="-1212179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2" y="4223721"/>
                </a:moveTo>
                <a:lnTo>
                  <a:pt x="0" y="4223721"/>
                </a:lnTo>
                <a:lnTo>
                  <a:pt x="0" y="0"/>
                </a:lnTo>
                <a:lnTo>
                  <a:pt x="4223722" y="0"/>
                </a:lnTo>
                <a:lnTo>
                  <a:pt x="4223722" y="42237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2125541" y="4736382"/>
            <a:ext cx="1714500" cy="1457325"/>
          </a:xfrm>
          <a:custGeom>
            <a:avLst/>
            <a:gdLst/>
            <a:ahLst/>
            <a:cxnLst/>
            <a:rect l="l" t="t" r="r" b="b"/>
            <a:pathLst>
              <a:path w="1714500" h="1457325">
                <a:moveTo>
                  <a:pt x="0" y="0"/>
                </a:moveTo>
                <a:lnTo>
                  <a:pt x="1714500" y="0"/>
                </a:lnTo>
                <a:lnTo>
                  <a:pt x="1714500" y="1457325"/>
                </a:lnTo>
                <a:lnTo>
                  <a:pt x="0" y="145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019332" y="7233743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1714500" h="1714500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544800" y="4576672"/>
            <a:ext cx="1714500" cy="1468235"/>
          </a:xfrm>
          <a:custGeom>
            <a:avLst/>
            <a:gdLst/>
            <a:ahLst/>
            <a:cxnLst/>
            <a:rect l="l" t="t" r="r" b="b"/>
            <a:pathLst>
              <a:path w="1714500" h="1468235">
                <a:moveTo>
                  <a:pt x="0" y="0"/>
                </a:moveTo>
                <a:lnTo>
                  <a:pt x="1714500" y="0"/>
                </a:lnTo>
                <a:lnTo>
                  <a:pt x="1714500" y="1468236"/>
                </a:lnTo>
                <a:lnTo>
                  <a:pt x="0" y="1468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329511" y="7083425"/>
            <a:ext cx="1714500" cy="1864818"/>
          </a:xfrm>
          <a:custGeom>
            <a:avLst/>
            <a:gdLst/>
            <a:ahLst/>
            <a:cxnLst/>
            <a:rect l="l" t="t" r="r" b="b"/>
            <a:pathLst>
              <a:path w="1714500" h="1864818">
                <a:moveTo>
                  <a:pt x="0" y="0"/>
                </a:moveTo>
                <a:lnTo>
                  <a:pt x="1714500" y="0"/>
                </a:lnTo>
                <a:lnTo>
                  <a:pt x="1714500" y="1864818"/>
                </a:lnTo>
                <a:lnTo>
                  <a:pt x="0" y="1864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144635" y="2170167"/>
            <a:ext cx="7630002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Requerimientos funcionales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918" y="5095875"/>
            <a:ext cx="11357435" cy="377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Registrar, editar y eliminar servicios de jardinería y limpieza.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Permitir el agendamiento en línea de servicios por parte del cliente.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Asignar trabajadores a los servicios agendados.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Consultar el estado y detalle de cada servicio.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Gestionar usuarios (administrador, clientes y trabajadores).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Mostrar un portafolio digital con imágenes de trabajos realizados.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Generar vistas separadas para administrador, cliente y trabajadores.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Envió de notificaciones Push.</a:t>
            </a:r>
          </a:p>
          <a:p>
            <a:pPr algn="l">
              <a:lnSpc>
                <a:spcPts val="3516"/>
              </a:lnSpc>
            </a:pPr>
            <a:endParaRPr lang="en-US" sz="2400">
              <a:solidFill>
                <a:srgbClr val="F5E9D7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9296">
            <a:off x="-678998" y="-1419221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2"/>
                </a:lnTo>
                <a:lnTo>
                  <a:pt x="0" y="439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147439" y="-1212179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2" y="4223721"/>
                </a:moveTo>
                <a:lnTo>
                  <a:pt x="0" y="4223721"/>
                </a:lnTo>
                <a:lnTo>
                  <a:pt x="0" y="0"/>
                </a:lnTo>
                <a:lnTo>
                  <a:pt x="4223722" y="0"/>
                </a:lnTo>
                <a:lnTo>
                  <a:pt x="4223722" y="42237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1758070" y="3986267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1714500" h="1714500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1758070" y="7032798"/>
            <a:ext cx="1714500" cy="1552402"/>
          </a:xfrm>
          <a:custGeom>
            <a:avLst/>
            <a:gdLst/>
            <a:ahLst/>
            <a:cxnLst/>
            <a:rect l="l" t="t" r="r" b="b"/>
            <a:pathLst>
              <a:path w="1714500" h="1552402">
                <a:moveTo>
                  <a:pt x="0" y="0"/>
                </a:moveTo>
                <a:lnTo>
                  <a:pt x="1714500" y="0"/>
                </a:lnTo>
                <a:lnTo>
                  <a:pt x="1714500" y="1552401"/>
                </a:lnTo>
                <a:lnTo>
                  <a:pt x="0" y="1552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47439" y="3986267"/>
            <a:ext cx="1714500" cy="2100167"/>
          </a:xfrm>
          <a:custGeom>
            <a:avLst/>
            <a:gdLst/>
            <a:ahLst/>
            <a:cxnLst/>
            <a:rect l="l" t="t" r="r" b="b"/>
            <a:pathLst>
              <a:path w="1714500" h="2100167">
                <a:moveTo>
                  <a:pt x="0" y="0"/>
                </a:moveTo>
                <a:lnTo>
                  <a:pt x="1714500" y="0"/>
                </a:lnTo>
                <a:lnTo>
                  <a:pt x="1714500" y="2100167"/>
                </a:lnTo>
                <a:lnTo>
                  <a:pt x="0" y="2100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47439" y="6864350"/>
            <a:ext cx="1714500" cy="1686445"/>
          </a:xfrm>
          <a:custGeom>
            <a:avLst/>
            <a:gdLst/>
            <a:ahLst/>
            <a:cxnLst/>
            <a:rect l="l" t="t" r="r" b="b"/>
            <a:pathLst>
              <a:path w="1714500" h="1686445">
                <a:moveTo>
                  <a:pt x="0" y="0"/>
                </a:moveTo>
                <a:lnTo>
                  <a:pt x="1714500" y="0"/>
                </a:lnTo>
                <a:lnTo>
                  <a:pt x="1714500" y="1686444"/>
                </a:lnTo>
                <a:lnTo>
                  <a:pt x="0" y="1686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144635" y="2170167"/>
            <a:ext cx="7630002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Requerimientos no funcionales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8193" y="5095875"/>
            <a:ext cx="10862885" cy="296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Usabilidad</a:t>
            </a: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: Interfaz intuitiva, simple y adaptable a distintos dispositivos.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Seguridad</a:t>
            </a: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: Control de acceso por roles y validación de datos.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Disponibilidad</a:t>
            </a: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: Sistema operativo (24/7).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Compatibilidad</a:t>
            </a: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: Diseño responsivo compatible con navegadores modernos.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Rendimiento</a:t>
            </a: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: Tiempos de carga inferiores a 3 segundos por vista.</a:t>
            </a:r>
          </a:p>
          <a:p>
            <a:pPr algn="l">
              <a:lnSpc>
                <a:spcPts val="3727"/>
              </a:lnSpc>
            </a:pPr>
            <a:endParaRPr lang="en-US" sz="2400">
              <a:solidFill>
                <a:srgbClr val="F5E9D7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63041">
            <a:off x="16412356" y="-977630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871980" y="2132596"/>
          <a:ext cx="9960616" cy="7778114"/>
        </p:xfrm>
        <a:graphic>
          <a:graphicData uri="http://schemas.openxmlformats.org/drawingml/2006/table">
            <a:tbl>
              <a:tblPr/>
              <a:tblGrid>
                <a:gridCol w="416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0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18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5E9D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Capa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5E9D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Tecnologías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25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 Express · Node.js · Prisma 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013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Frontend web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Next.js · React · Tailwind CSS · DaisyUI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25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Aplicación móvil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React Native · Expo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425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Base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PostgreSQL · Supabase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076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Servicios externos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WebPay (pagos) · Gmail API · Expo Push Notifications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25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Despliegue y Control de Versiones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543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Vercel · Railway · GitHub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325166" y="557667"/>
            <a:ext cx="1248965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Tecnologías del desarrollo</a:t>
            </a:r>
          </a:p>
        </p:txBody>
      </p:sp>
      <p:sp>
        <p:nvSpPr>
          <p:cNvPr id="5" name="Freeform 5"/>
          <p:cNvSpPr/>
          <p:nvPr/>
        </p:nvSpPr>
        <p:spPr>
          <a:xfrm rot="-2063041">
            <a:off x="-923303" y="6710664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892385" y="3200724"/>
            <a:ext cx="1714500" cy="1889729"/>
          </a:xfrm>
          <a:custGeom>
            <a:avLst/>
            <a:gdLst/>
            <a:ahLst/>
            <a:cxnLst/>
            <a:rect l="l" t="t" r="r" b="b"/>
            <a:pathLst>
              <a:path w="1714500" h="1889729">
                <a:moveTo>
                  <a:pt x="0" y="0"/>
                </a:moveTo>
                <a:lnTo>
                  <a:pt x="1714500" y="0"/>
                </a:lnTo>
                <a:lnTo>
                  <a:pt x="1714500" y="1889729"/>
                </a:lnTo>
                <a:lnTo>
                  <a:pt x="0" y="1889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100317" y="5988316"/>
            <a:ext cx="1714500" cy="1564481"/>
          </a:xfrm>
          <a:custGeom>
            <a:avLst/>
            <a:gdLst/>
            <a:ahLst/>
            <a:cxnLst/>
            <a:rect l="l" t="t" r="r" b="b"/>
            <a:pathLst>
              <a:path w="1714500" h="1564481">
                <a:moveTo>
                  <a:pt x="0" y="0"/>
                </a:moveTo>
                <a:lnTo>
                  <a:pt x="1714500" y="0"/>
                </a:lnTo>
                <a:lnTo>
                  <a:pt x="1714500" y="1564481"/>
                </a:lnTo>
                <a:lnTo>
                  <a:pt x="0" y="156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3100317" y="3200724"/>
            <a:ext cx="1714500" cy="1942776"/>
          </a:xfrm>
          <a:custGeom>
            <a:avLst/>
            <a:gdLst/>
            <a:ahLst/>
            <a:cxnLst/>
            <a:rect l="l" t="t" r="r" b="b"/>
            <a:pathLst>
              <a:path w="1714500" h="1942776">
                <a:moveTo>
                  <a:pt x="0" y="0"/>
                </a:moveTo>
                <a:lnTo>
                  <a:pt x="1714500" y="0"/>
                </a:lnTo>
                <a:lnTo>
                  <a:pt x="1714500" y="1942776"/>
                </a:lnTo>
                <a:lnTo>
                  <a:pt x="0" y="1942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5892385" y="6044864"/>
            <a:ext cx="1714500" cy="1807580"/>
          </a:xfrm>
          <a:custGeom>
            <a:avLst/>
            <a:gdLst/>
            <a:ahLst/>
            <a:cxnLst/>
            <a:rect l="l" t="t" r="r" b="b"/>
            <a:pathLst>
              <a:path w="1714500" h="1807580">
                <a:moveTo>
                  <a:pt x="0" y="0"/>
                </a:moveTo>
                <a:lnTo>
                  <a:pt x="1714500" y="0"/>
                </a:lnTo>
                <a:lnTo>
                  <a:pt x="1714500" y="1807579"/>
                </a:lnTo>
                <a:lnTo>
                  <a:pt x="0" y="1807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33" r="-1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4366485" y="7852443"/>
            <a:ext cx="1714500" cy="1831242"/>
          </a:xfrm>
          <a:custGeom>
            <a:avLst/>
            <a:gdLst/>
            <a:ahLst/>
            <a:cxnLst/>
            <a:rect l="l" t="t" r="r" b="b"/>
            <a:pathLst>
              <a:path w="1714500" h="1831242">
                <a:moveTo>
                  <a:pt x="0" y="0"/>
                </a:moveTo>
                <a:lnTo>
                  <a:pt x="1714500" y="0"/>
                </a:lnTo>
                <a:lnTo>
                  <a:pt x="1714500" y="1831242"/>
                </a:lnTo>
                <a:lnTo>
                  <a:pt x="0" y="18312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9296">
            <a:off x="-678998" y="-1419221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2"/>
                </a:lnTo>
                <a:lnTo>
                  <a:pt x="0" y="439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147439" y="-1212179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2" y="4223721"/>
                </a:moveTo>
                <a:lnTo>
                  <a:pt x="0" y="4223721"/>
                </a:lnTo>
                <a:lnTo>
                  <a:pt x="0" y="0"/>
                </a:lnTo>
                <a:lnTo>
                  <a:pt x="4223722" y="0"/>
                </a:lnTo>
                <a:lnTo>
                  <a:pt x="4223722" y="42237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206896" y="2799125"/>
          <a:ext cx="11874209" cy="6783206"/>
        </p:xfrm>
        <a:graphic>
          <a:graphicData uri="http://schemas.openxmlformats.org/drawingml/2006/table">
            <a:tbl>
              <a:tblPr/>
              <a:tblGrid>
                <a:gridCol w="6518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44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Etapa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Fechas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4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Planificación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14/08/2025 -  17/09/2025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4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Análisis y Diseño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15/08/2025- Todas las fases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4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Desarrollo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17/9/2025-13/11/2025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531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Pruebas y QA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17/11/2025-28/11/2025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021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Implementación y Cierre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01/12/2025 -05/12/2025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141769" y="701515"/>
            <a:ext cx="10004462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1" spc="132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Planificación </a:t>
            </a:r>
          </a:p>
          <a:p>
            <a:pPr algn="ctr">
              <a:lnSpc>
                <a:spcPts val="3000"/>
              </a:lnSpc>
            </a:pPr>
            <a:r>
              <a:rPr lang="en-US" sz="3000" b="1" spc="56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14/08/2025 – 05/12/2025</a:t>
            </a:r>
          </a:p>
          <a:p>
            <a:pPr marL="0" lvl="0" indent="0" algn="l">
              <a:lnSpc>
                <a:spcPts val="3000"/>
              </a:lnSpc>
            </a:pPr>
            <a:endParaRPr lang="en-US" sz="3000" b="1" spc="56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9296">
            <a:off x="-942156" y="-1634533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314904" y="-1331471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1" y="4223722"/>
                </a:moveTo>
                <a:lnTo>
                  <a:pt x="0" y="4223722"/>
                </a:lnTo>
                <a:lnTo>
                  <a:pt x="0" y="0"/>
                </a:lnTo>
                <a:lnTo>
                  <a:pt x="4223721" y="0"/>
                </a:lnTo>
                <a:lnTo>
                  <a:pt x="4223721" y="42237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311903" y="1603701"/>
          <a:ext cx="13664194" cy="9500017"/>
        </p:xfrm>
        <a:graphic>
          <a:graphicData uri="http://schemas.openxmlformats.org/drawingml/2006/table">
            <a:tbl>
              <a:tblPr/>
              <a:tblGrid>
                <a:gridCol w="3928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8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7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594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Riesgos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Acción de Mitigación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Nivel de clasificación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94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Retrasos en el cronograma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Definir un cronograma realista.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Nivel 4: Prioridad máxima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80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Elección incorrecta de tecnologías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Evaluar alternativas, revisar soporte/documentación y elegir tecnologías con comunidad activa.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Nivel 3: Requiere mitigación activa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80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Problemas de integración (Frontend ↔ Backend ↔ BD ↔ Móvil)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Realizar pruebas de integración tempranas.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Nivel 3: Requiere mitigación activa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80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Filtración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Aplicar controles de acceso basados en roles, usar cifrado en tránsito y en reposo, y realizar auditorías de seguridad periódicas.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Nivel 3: Requiere mitigación activa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80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Resistencia al cambio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Realizar sesiones de inducción, capacitaciones y mostrar beneficios claros del sistema.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Nivel 2:  Se controla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5328999" y="381927"/>
            <a:ext cx="7630002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Riesgos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9296">
            <a:off x="-678998" y="-1419221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2"/>
                </a:lnTo>
                <a:lnTo>
                  <a:pt x="0" y="439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147439" y="-1212179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2" y="4223721"/>
                </a:moveTo>
                <a:lnTo>
                  <a:pt x="0" y="4223721"/>
                </a:lnTo>
                <a:lnTo>
                  <a:pt x="0" y="0"/>
                </a:lnTo>
                <a:lnTo>
                  <a:pt x="4223722" y="0"/>
                </a:lnTo>
                <a:lnTo>
                  <a:pt x="4223722" y="42237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76150" y="3558371"/>
            <a:ext cx="9280692" cy="4700911"/>
            <a:chOff x="0" y="0"/>
            <a:chExt cx="2444298" cy="1238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4298" cy="1238100"/>
            </a:xfrm>
            <a:custGeom>
              <a:avLst/>
              <a:gdLst/>
              <a:ahLst/>
              <a:cxnLst/>
              <a:rect l="l" t="t" r="r" b="b"/>
              <a:pathLst>
                <a:path w="2444298" h="1238100">
                  <a:moveTo>
                    <a:pt x="42544" y="0"/>
                  </a:moveTo>
                  <a:lnTo>
                    <a:pt x="2401754" y="0"/>
                  </a:lnTo>
                  <a:cubicBezTo>
                    <a:pt x="2413037" y="0"/>
                    <a:pt x="2423858" y="4482"/>
                    <a:pt x="2431837" y="12461"/>
                  </a:cubicBezTo>
                  <a:cubicBezTo>
                    <a:pt x="2439815" y="20439"/>
                    <a:pt x="2444298" y="31261"/>
                    <a:pt x="2444298" y="42544"/>
                  </a:cubicBezTo>
                  <a:lnTo>
                    <a:pt x="2444298" y="1195556"/>
                  </a:lnTo>
                  <a:cubicBezTo>
                    <a:pt x="2444298" y="1206839"/>
                    <a:pt x="2439815" y="1217661"/>
                    <a:pt x="2431837" y="1225639"/>
                  </a:cubicBezTo>
                  <a:cubicBezTo>
                    <a:pt x="2423858" y="1233618"/>
                    <a:pt x="2413037" y="1238100"/>
                    <a:pt x="2401754" y="1238100"/>
                  </a:cubicBezTo>
                  <a:lnTo>
                    <a:pt x="42544" y="1238100"/>
                  </a:lnTo>
                  <a:cubicBezTo>
                    <a:pt x="19048" y="1238100"/>
                    <a:pt x="0" y="1219052"/>
                    <a:pt x="0" y="1195556"/>
                  </a:cubicBezTo>
                  <a:lnTo>
                    <a:pt x="0" y="42544"/>
                  </a:lnTo>
                  <a:cubicBezTo>
                    <a:pt x="0" y="31261"/>
                    <a:pt x="4482" y="20439"/>
                    <a:pt x="12461" y="12461"/>
                  </a:cubicBezTo>
                  <a:cubicBezTo>
                    <a:pt x="20439" y="4482"/>
                    <a:pt x="31261" y="0"/>
                    <a:pt x="42544" y="0"/>
                  </a:cubicBezTo>
                  <a:close/>
                </a:path>
              </a:pathLst>
            </a:custGeom>
            <a:solidFill>
              <a:srgbClr val="F5E9D7">
                <a:alpha val="588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44298" cy="1276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41769" y="1164140"/>
            <a:ext cx="10004462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1" spc="132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Metodología scrum</a:t>
            </a:r>
          </a:p>
          <a:p>
            <a:pPr marL="0" lvl="0" indent="0" algn="l">
              <a:lnSpc>
                <a:spcPts val="6999"/>
              </a:lnSpc>
            </a:pPr>
            <a:endParaRPr lang="en-US" sz="6999" b="1" spc="132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762975" y="3558371"/>
            <a:ext cx="8060595" cy="4700911"/>
            <a:chOff x="0" y="0"/>
            <a:chExt cx="2122955" cy="12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2955" cy="1238100"/>
            </a:xfrm>
            <a:custGeom>
              <a:avLst/>
              <a:gdLst/>
              <a:ahLst/>
              <a:cxnLst/>
              <a:rect l="l" t="t" r="r" b="b"/>
              <a:pathLst>
                <a:path w="2122955" h="1238100">
                  <a:moveTo>
                    <a:pt x="48984" y="0"/>
                  </a:moveTo>
                  <a:lnTo>
                    <a:pt x="2073971" y="0"/>
                  </a:lnTo>
                  <a:cubicBezTo>
                    <a:pt x="2101024" y="0"/>
                    <a:pt x="2122955" y="21931"/>
                    <a:pt x="2122955" y="48984"/>
                  </a:cubicBezTo>
                  <a:lnTo>
                    <a:pt x="2122955" y="1189116"/>
                  </a:lnTo>
                  <a:cubicBezTo>
                    <a:pt x="2122955" y="1216169"/>
                    <a:pt x="2101024" y="1238100"/>
                    <a:pt x="2073971" y="1238100"/>
                  </a:cubicBezTo>
                  <a:lnTo>
                    <a:pt x="48984" y="1238100"/>
                  </a:lnTo>
                  <a:cubicBezTo>
                    <a:pt x="21931" y="1238100"/>
                    <a:pt x="0" y="1216169"/>
                    <a:pt x="0" y="1189116"/>
                  </a:cubicBezTo>
                  <a:lnTo>
                    <a:pt x="0" y="48984"/>
                  </a:lnTo>
                  <a:cubicBezTo>
                    <a:pt x="0" y="21931"/>
                    <a:pt x="21931" y="0"/>
                    <a:pt x="48984" y="0"/>
                  </a:cubicBezTo>
                  <a:close/>
                </a:path>
              </a:pathLst>
            </a:custGeom>
            <a:solidFill>
              <a:srgbClr val="F5E9D7">
                <a:alpha val="588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22955" cy="1276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79165" y="3978977"/>
            <a:ext cx="7996131" cy="300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6 Sprints.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Sprint 1 – Fundamentos del sistema.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Sprint 2 – Flujo de trabajo del administrador.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Sprint 3 – flujo de trabajo del cliente.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Sprint 4 – Flujo de trabajo del jardinero.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Sprint 5 – Comunicación y pagos.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Sprint 6 – Reportes y mejoras finales.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341" y="3978977"/>
            <a:ext cx="8708311" cy="342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39 historias de usuario: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Como cliente</a:t>
            </a: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, quiero registrarme en la plataforma para poder acceder a los servicios y gestionar mis citas.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Como administrador</a:t>
            </a: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, quiero registrar y mantener actualizado el portafolio digital para mostrar los trabajos realizados a clientes potenciales.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Como jardinero</a:t>
            </a:r>
            <a:r>
              <a:rPr lang="en-US" sz="2400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, quiero acceder a la aplicación con mis credenciales para ver los servicios que debo realizar.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63041">
            <a:off x="16412356" y="-977630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3667661" y="1393190"/>
            <a:ext cx="1764079" cy="727410"/>
            <a:chOff x="0" y="0"/>
            <a:chExt cx="406400" cy="1675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67577"/>
            </a:xfrm>
            <a:custGeom>
              <a:avLst/>
              <a:gdLst/>
              <a:ahLst/>
              <a:cxnLst/>
              <a:rect l="l" t="t" r="r" b="b"/>
              <a:pathLst>
                <a:path w="406400" h="167577">
                  <a:moveTo>
                    <a:pt x="0" y="0"/>
                  </a:moveTo>
                  <a:lnTo>
                    <a:pt x="406400" y="0"/>
                  </a:lnTo>
                  <a:lnTo>
                    <a:pt x="406400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205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rol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27830" y="551815"/>
            <a:ext cx="8518355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Diseño sistema - Modelo relacional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232435" y="8562326"/>
            <a:ext cx="1913749" cy="689009"/>
            <a:chOff x="0" y="0"/>
            <a:chExt cx="440880" cy="1587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0880" cy="158731"/>
            </a:xfrm>
            <a:custGeom>
              <a:avLst/>
              <a:gdLst/>
              <a:ahLst/>
              <a:cxnLst/>
              <a:rect l="l" t="t" r="r" b="b"/>
              <a:pathLst>
                <a:path w="440880" h="158731">
                  <a:moveTo>
                    <a:pt x="0" y="0"/>
                  </a:moveTo>
                  <a:lnTo>
                    <a:pt x="440880" y="0"/>
                  </a:lnTo>
                  <a:lnTo>
                    <a:pt x="440880" y="158731"/>
                  </a:lnTo>
                  <a:lnTo>
                    <a:pt x="0" y="158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40880" cy="196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imagen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62445" y="9248206"/>
            <a:ext cx="1764079" cy="682695"/>
            <a:chOff x="0" y="0"/>
            <a:chExt cx="406400" cy="157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157276"/>
            </a:xfrm>
            <a:custGeom>
              <a:avLst/>
              <a:gdLst/>
              <a:ahLst/>
              <a:cxnLst/>
              <a:rect l="l" t="t" r="r" b="b"/>
              <a:pathLst>
                <a:path w="406400" h="157276">
                  <a:moveTo>
                    <a:pt x="0" y="0"/>
                  </a:moveTo>
                  <a:lnTo>
                    <a:pt x="406400" y="0"/>
                  </a:lnTo>
                  <a:lnTo>
                    <a:pt x="406400" y="157276"/>
                  </a:lnTo>
                  <a:lnTo>
                    <a:pt x="0" y="1572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06400" cy="195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pago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28173" y="7182984"/>
            <a:ext cx="1954884" cy="675372"/>
            <a:chOff x="0" y="0"/>
            <a:chExt cx="450357" cy="1555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0357" cy="155589"/>
            </a:xfrm>
            <a:custGeom>
              <a:avLst/>
              <a:gdLst/>
              <a:ahLst/>
              <a:cxnLst/>
              <a:rect l="l" t="t" r="r" b="b"/>
              <a:pathLst>
                <a:path w="450357" h="155589">
                  <a:moveTo>
                    <a:pt x="0" y="0"/>
                  </a:moveTo>
                  <a:lnTo>
                    <a:pt x="450357" y="0"/>
                  </a:lnTo>
                  <a:lnTo>
                    <a:pt x="450357" y="155589"/>
                  </a:lnTo>
                  <a:lnTo>
                    <a:pt x="0" y="1555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50357" cy="193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servicio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15944" y="5619338"/>
            <a:ext cx="1764079" cy="727410"/>
            <a:chOff x="0" y="0"/>
            <a:chExt cx="406400" cy="16757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167577"/>
            </a:xfrm>
            <a:custGeom>
              <a:avLst/>
              <a:gdLst/>
              <a:ahLst/>
              <a:cxnLst/>
              <a:rect l="l" t="t" r="r" b="b"/>
              <a:pathLst>
                <a:path w="406400" h="167577">
                  <a:moveTo>
                    <a:pt x="0" y="0"/>
                  </a:moveTo>
                  <a:lnTo>
                    <a:pt x="406400" y="0"/>
                  </a:lnTo>
                  <a:lnTo>
                    <a:pt x="406400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06400" cy="205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visita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66093" y="5619338"/>
            <a:ext cx="1764079" cy="727410"/>
            <a:chOff x="0" y="0"/>
            <a:chExt cx="406400" cy="1675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167577"/>
            </a:xfrm>
            <a:custGeom>
              <a:avLst/>
              <a:gdLst/>
              <a:ahLst/>
              <a:cxnLst/>
              <a:rect l="l" t="t" r="r" b="b"/>
              <a:pathLst>
                <a:path w="406400" h="167577">
                  <a:moveTo>
                    <a:pt x="0" y="0"/>
                  </a:moveTo>
                  <a:lnTo>
                    <a:pt x="406400" y="0"/>
                  </a:lnTo>
                  <a:lnTo>
                    <a:pt x="406400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6400" cy="205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cita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98986" y="7125123"/>
            <a:ext cx="3301428" cy="791093"/>
            <a:chOff x="0" y="0"/>
            <a:chExt cx="760567" cy="1822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60567" cy="182248"/>
            </a:xfrm>
            <a:custGeom>
              <a:avLst/>
              <a:gdLst/>
              <a:ahLst/>
              <a:cxnLst/>
              <a:rect l="l" t="t" r="r" b="b"/>
              <a:pathLst>
                <a:path w="760567" h="182248">
                  <a:moveTo>
                    <a:pt x="0" y="0"/>
                  </a:moveTo>
                  <a:lnTo>
                    <a:pt x="760567" y="0"/>
                  </a:lnTo>
                  <a:lnTo>
                    <a:pt x="760567" y="182248"/>
                  </a:lnTo>
                  <a:lnTo>
                    <a:pt x="0" y="182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60567" cy="220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disponibilidad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574463" y="4202621"/>
            <a:ext cx="1950474" cy="803873"/>
            <a:chOff x="0" y="0"/>
            <a:chExt cx="449341" cy="1851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9341" cy="185192"/>
            </a:xfrm>
            <a:custGeom>
              <a:avLst/>
              <a:gdLst/>
              <a:ahLst/>
              <a:cxnLst/>
              <a:rect l="l" t="t" r="r" b="b"/>
              <a:pathLst>
                <a:path w="449341" h="185192">
                  <a:moveTo>
                    <a:pt x="0" y="0"/>
                  </a:moveTo>
                  <a:lnTo>
                    <a:pt x="449341" y="0"/>
                  </a:lnTo>
                  <a:lnTo>
                    <a:pt x="449341" y="185192"/>
                  </a:lnTo>
                  <a:lnTo>
                    <a:pt x="0" y="1851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49341" cy="22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usuario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030172" y="3658091"/>
            <a:ext cx="1764079" cy="727410"/>
            <a:chOff x="0" y="0"/>
            <a:chExt cx="406400" cy="1675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167577"/>
            </a:xfrm>
            <a:custGeom>
              <a:avLst/>
              <a:gdLst/>
              <a:ahLst/>
              <a:cxnLst/>
              <a:rect l="l" t="t" r="r" b="b"/>
              <a:pathLst>
                <a:path w="406400" h="167577">
                  <a:moveTo>
                    <a:pt x="0" y="0"/>
                  </a:moveTo>
                  <a:lnTo>
                    <a:pt x="406400" y="0"/>
                  </a:lnTo>
                  <a:lnTo>
                    <a:pt x="406400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06400" cy="205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jardin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H="1">
            <a:off x="5524937" y="4021795"/>
            <a:ext cx="4505235" cy="363705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2" name="AutoShape 32"/>
          <p:cNvSpPr/>
          <p:nvPr/>
        </p:nvSpPr>
        <p:spPr>
          <a:xfrm>
            <a:off x="4549700" y="2120600"/>
            <a:ext cx="0" cy="2082021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3" name="AutoShape 33"/>
          <p:cNvSpPr/>
          <p:nvPr/>
        </p:nvSpPr>
        <p:spPr>
          <a:xfrm flipV="1">
            <a:off x="4549700" y="5006494"/>
            <a:ext cx="0" cy="2118629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4" name="AutoShape 34"/>
          <p:cNvSpPr/>
          <p:nvPr/>
        </p:nvSpPr>
        <p:spPr>
          <a:xfrm flipV="1">
            <a:off x="14189310" y="6346748"/>
            <a:ext cx="8673" cy="2215578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5" name="AutoShape 35"/>
          <p:cNvSpPr/>
          <p:nvPr/>
        </p:nvSpPr>
        <p:spPr>
          <a:xfrm>
            <a:off x="5524937" y="4812709"/>
            <a:ext cx="2741156" cy="806629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6" name="AutoShape 36"/>
          <p:cNvSpPr/>
          <p:nvPr/>
        </p:nvSpPr>
        <p:spPr>
          <a:xfrm>
            <a:off x="10030172" y="5983043"/>
            <a:ext cx="3285772" cy="0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7" name="AutoShape 37"/>
          <p:cNvSpPr/>
          <p:nvPr/>
        </p:nvSpPr>
        <p:spPr>
          <a:xfrm flipH="1" flipV="1">
            <a:off x="9544485" y="6346748"/>
            <a:ext cx="0" cy="2901458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8" name="AutoShape 38"/>
          <p:cNvSpPr/>
          <p:nvPr/>
        </p:nvSpPr>
        <p:spPr>
          <a:xfrm flipH="1" flipV="1">
            <a:off x="9886367" y="6346748"/>
            <a:ext cx="441808" cy="836236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1028700" y="4100370"/>
            <a:ext cx="1739419" cy="2086260"/>
          </a:xfrm>
          <a:custGeom>
            <a:avLst/>
            <a:gdLst/>
            <a:ahLst/>
            <a:cxnLst/>
            <a:rect l="l" t="t" r="r" b="b"/>
            <a:pathLst>
              <a:path w="1739419" h="2086260">
                <a:moveTo>
                  <a:pt x="0" y="0"/>
                </a:moveTo>
                <a:lnTo>
                  <a:pt x="1739419" y="0"/>
                </a:lnTo>
                <a:lnTo>
                  <a:pt x="1739419" y="2086260"/>
                </a:lnTo>
                <a:lnTo>
                  <a:pt x="0" y="2086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0" name="Group 40"/>
          <p:cNvGrpSpPr/>
          <p:nvPr/>
        </p:nvGrpSpPr>
        <p:grpSpPr>
          <a:xfrm>
            <a:off x="6693002" y="9203491"/>
            <a:ext cx="1764079" cy="727410"/>
            <a:chOff x="0" y="0"/>
            <a:chExt cx="406400" cy="16757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06400" cy="167577"/>
            </a:xfrm>
            <a:custGeom>
              <a:avLst/>
              <a:gdLst/>
              <a:ahLst/>
              <a:cxnLst/>
              <a:rect l="l" t="t" r="r" b="b"/>
              <a:pathLst>
                <a:path w="406400" h="167577">
                  <a:moveTo>
                    <a:pt x="0" y="0"/>
                  </a:moveTo>
                  <a:lnTo>
                    <a:pt x="406400" y="0"/>
                  </a:lnTo>
                  <a:lnTo>
                    <a:pt x="406400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E543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406400" cy="205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2E5430"/>
                  </a:solidFill>
                  <a:latin typeface="Muli Bold"/>
                  <a:ea typeface="Muli Bold"/>
                  <a:cs typeface="Muli Bold"/>
                  <a:sym typeface="Muli Bold"/>
                </a:rPr>
                <a:t>Producto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 flipV="1">
            <a:off x="8183313" y="6346748"/>
            <a:ext cx="601707" cy="2907841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44" name="AutoShape 44"/>
          <p:cNvSpPr/>
          <p:nvPr/>
        </p:nvSpPr>
        <p:spPr>
          <a:xfrm flipH="1" flipV="1">
            <a:off x="5524937" y="4919764"/>
            <a:ext cx="2741156" cy="839139"/>
          </a:xfrm>
          <a:prstGeom prst="line">
            <a:avLst/>
          </a:prstGeom>
          <a:ln w="38100" cap="flat">
            <a:solidFill>
              <a:srgbClr val="2E54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63041">
            <a:off x="-952044" y="7009229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7709906" y="0"/>
            <a:ext cx="10578094" cy="10287000"/>
            <a:chOff x="0" y="0"/>
            <a:chExt cx="14104126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rcRect/>
            <a:stretch>
              <a:fillRect/>
            </a:stretch>
          </p:blipFill>
          <p:spPr>
            <a:xfrm>
              <a:off x="0" y="0"/>
              <a:ext cx="14104126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68010" y="3867576"/>
            <a:ext cx="7633608" cy="270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Diseño sistema - Diagrama casos de uso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470210" y="2484549"/>
            <a:ext cx="13347581" cy="7724912"/>
          </a:xfrm>
          <a:custGeom>
            <a:avLst/>
            <a:gdLst/>
            <a:ahLst/>
            <a:cxnLst/>
            <a:rect l="l" t="t" r="r" b="b"/>
            <a:pathLst>
              <a:path w="13347581" h="7724912">
                <a:moveTo>
                  <a:pt x="0" y="0"/>
                </a:moveTo>
                <a:lnTo>
                  <a:pt x="13347580" y="0"/>
                </a:lnTo>
                <a:lnTo>
                  <a:pt x="13347580" y="7724912"/>
                </a:lnTo>
                <a:lnTo>
                  <a:pt x="0" y="7724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270068" y="1991153"/>
            <a:ext cx="9096053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Diagrama TO-BE: gestión de servicios y agenda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0027" y="1162050"/>
            <a:ext cx="115879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Arquitectura del sistema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1334" y="1127522"/>
            <a:ext cx="1426533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Equipo de desarrollo</a:t>
            </a:r>
          </a:p>
        </p:txBody>
      </p:sp>
      <p:sp>
        <p:nvSpPr>
          <p:cNvPr id="3" name="Freeform 3"/>
          <p:cNvSpPr/>
          <p:nvPr/>
        </p:nvSpPr>
        <p:spPr>
          <a:xfrm rot="9142812">
            <a:off x="-2089358" y="4986565"/>
            <a:ext cx="4709171" cy="6065677"/>
          </a:xfrm>
          <a:custGeom>
            <a:avLst/>
            <a:gdLst/>
            <a:ahLst/>
            <a:cxnLst/>
            <a:rect l="l" t="t" r="r" b="b"/>
            <a:pathLst>
              <a:path w="4709171" h="6065677">
                <a:moveTo>
                  <a:pt x="0" y="0"/>
                </a:moveTo>
                <a:lnTo>
                  <a:pt x="4709171" y="0"/>
                </a:lnTo>
                <a:lnTo>
                  <a:pt x="4709171" y="6065676"/>
                </a:lnTo>
                <a:lnTo>
                  <a:pt x="0" y="6065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2481050">
            <a:off x="15784994" y="-920353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7962841" y="6627928"/>
            <a:ext cx="2362318" cy="3543477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6181" r="-618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19582" y="5484399"/>
            <a:ext cx="764883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Vicente Zapata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Líder técnico / Desarrollador principal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799938" y="4475926"/>
            <a:ext cx="2362318" cy="3543477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14772" r="-1477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99306" y="4475926"/>
            <a:ext cx="2362318" cy="3543477"/>
            <a:chOff x="0" y="0"/>
            <a:chExt cx="6350000" cy="9525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t="-9331" b="-933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5228" y="3219882"/>
            <a:ext cx="723047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Marcela González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Líder QA / Documentadora / Scrum Master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02894" y="3219882"/>
            <a:ext cx="655640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Álvaro Morales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5E9D7"/>
                </a:solidFill>
                <a:latin typeface="Muli"/>
                <a:ea typeface="Muli"/>
                <a:cs typeface="Muli"/>
                <a:sym typeface="Muli"/>
              </a:rPr>
              <a:t>Jefe de proyecto / Product Owner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08336">
            <a:off x="-3066093" y="-1258023"/>
            <a:ext cx="4978964" cy="6413186"/>
          </a:xfrm>
          <a:custGeom>
            <a:avLst/>
            <a:gdLst/>
            <a:ahLst/>
            <a:cxnLst/>
            <a:rect l="l" t="t" r="r" b="b"/>
            <a:pathLst>
              <a:path w="4978964" h="6413186">
                <a:moveTo>
                  <a:pt x="0" y="0"/>
                </a:moveTo>
                <a:lnTo>
                  <a:pt x="4978964" y="0"/>
                </a:lnTo>
                <a:lnTo>
                  <a:pt x="4978964" y="6413186"/>
                </a:lnTo>
                <a:lnTo>
                  <a:pt x="0" y="6413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6677059" y="-2961166"/>
            <a:ext cx="5534201" cy="7128361"/>
          </a:xfrm>
          <a:custGeom>
            <a:avLst/>
            <a:gdLst/>
            <a:ahLst/>
            <a:cxnLst/>
            <a:rect l="l" t="t" r="r" b="b"/>
            <a:pathLst>
              <a:path w="5534201" h="7128361">
                <a:moveTo>
                  <a:pt x="0" y="0"/>
                </a:moveTo>
                <a:lnTo>
                  <a:pt x="5534200" y="0"/>
                </a:lnTo>
                <a:lnTo>
                  <a:pt x="5534200" y="7128362"/>
                </a:lnTo>
                <a:lnTo>
                  <a:pt x="0" y="7128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587432" y="1557338"/>
          <a:ext cx="6556569" cy="7512936"/>
        </p:xfrm>
        <a:graphic>
          <a:graphicData uri="http://schemas.openxmlformats.org/drawingml/2006/table">
            <a:tbl>
              <a:tblPr/>
              <a:tblGrid>
                <a:gridCol w="3157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2046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Etapa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Costo (CLP)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04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EFAF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Planificación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$1.040.000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32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Análisis y Diseño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$760.000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86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Desarrollo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$4.520.000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83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QA (Pruebas)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$1.040.000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541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Implementación y Cierre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$480.000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541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Total Recursos Humanos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$7.840.000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003410" y="1557338"/>
          <a:ext cx="6556569" cy="8677277"/>
        </p:xfrm>
        <a:graphic>
          <a:graphicData uri="http://schemas.openxmlformats.org/drawingml/2006/table">
            <a:tbl>
              <a:tblPr/>
              <a:tblGrid>
                <a:gridCol w="3157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46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Categoría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46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EFAF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Recursos Humanos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$7.840.000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46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Utilidad (15%)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$1.176.000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457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Software y Herramientas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$55.470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457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Infraestructura Tecnológica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$435.248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457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Total Estimado del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$9.506.718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4577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Total Estimado del Proyecto + 19% IVA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$11.312.994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4577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Mantención anual (desde 2do año)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$1.200.000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422311" y="317991"/>
            <a:ext cx="1413766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Costos estimados del proyecto</a:t>
            </a:r>
          </a:p>
        </p:txBody>
      </p:sp>
      <p:sp>
        <p:nvSpPr>
          <p:cNvPr id="7" name="Freeform 7"/>
          <p:cNvSpPr/>
          <p:nvPr/>
        </p:nvSpPr>
        <p:spPr>
          <a:xfrm>
            <a:off x="-2767100" y="8236910"/>
            <a:ext cx="5534201" cy="7128361"/>
          </a:xfrm>
          <a:custGeom>
            <a:avLst/>
            <a:gdLst/>
            <a:ahLst/>
            <a:cxnLst/>
            <a:rect l="l" t="t" r="r" b="b"/>
            <a:pathLst>
              <a:path w="5534201" h="7128361">
                <a:moveTo>
                  <a:pt x="0" y="0"/>
                </a:moveTo>
                <a:lnTo>
                  <a:pt x="5534200" y="0"/>
                </a:lnTo>
                <a:lnTo>
                  <a:pt x="5534200" y="7128362"/>
                </a:lnTo>
                <a:lnTo>
                  <a:pt x="0" y="7128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72694">
            <a:off x="16152537" y="-2271533"/>
            <a:ext cx="5124362" cy="6600466"/>
          </a:xfrm>
          <a:custGeom>
            <a:avLst/>
            <a:gdLst/>
            <a:ahLst/>
            <a:cxnLst/>
            <a:rect l="l" t="t" r="r" b="b"/>
            <a:pathLst>
              <a:path w="5124362" h="6600466">
                <a:moveTo>
                  <a:pt x="0" y="0"/>
                </a:moveTo>
                <a:lnTo>
                  <a:pt x="5124362" y="0"/>
                </a:lnTo>
                <a:lnTo>
                  <a:pt x="5124362" y="6600466"/>
                </a:lnTo>
                <a:lnTo>
                  <a:pt x="0" y="660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>
            <a:off x="-1535824" y="6337305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0" y="0"/>
                </a:moveTo>
                <a:lnTo>
                  <a:pt x="4223721" y="0"/>
                </a:lnTo>
                <a:lnTo>
                  <a:pt x="4223721" y="4223721"/>
                </a:lnTo>
                <a:lnTo>
                  <a:pt x="0" y="422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901554" y="2102225"/>
          <a:ext cx="13052306" cy="4639057"/>
        </p:xfrm>
        <a:graphic>
          <a:graphicData uri="http://schemas.openxmlformats.org/drawingml/2006/table">
            <a:tbl>
              <a:tblPr/>
              <a:tblGrid>
                <a:gridCol w="581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1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74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Mejora de tiempo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Ahorro mensual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4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Agendamiento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12,5 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4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Envío de Recordatorios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5,8 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4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Resolución de Errores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15,45 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007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Total Ahorro Mensual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33,75 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901554" y="7552584"/>
          <a:ext cx="13052307" cy="2581275"/>
        </p:xfrm>
        <a:graphic>
          <a:graphicData uri="http://schemas.openxmlformats.org/drawingml/2006/table">
            <a:tbl>
              <a:tblPr/>
              <a:tblGrid>
                <a:gridCol w="5033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8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4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Concepto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Valor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42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Horas ahorradas mensualmente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33,75 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4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Horas ahorradas anualmente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405 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245699" y="233648"/>
            <a:ext cx="115675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Optimización del tiempo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93967" y="710180"/>
            <a:ext cx="1426533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Flujo de caja a 5 años</a:t>
            </a:r>
          </a:p>
        </p:txBody>
      </p:sp>
      <p:sp>
        <p:nvSpPr>
          <p:cNvPr id="3" name="Freeform 3"/>
          <p:cNvSpPr/>
          <p:nvPr/>
        </p:nvSpPr>
        <p:spPr>
          <a:xfrm rot="9142812">
            <a:off x="-2665918" y="5889479"/>
            <a:ext cx="4709171" cy="6065677"/>
          </a:xfrm>
          <a:custGeom>
            <a:avLst/>
            <a:gdLst/>
            <a:ahLst/>
            <a:cxnLst/>
            <a:rect l="l" t="t" r="r" b="b"/>
            <a:pathLst>
              <a:path w="4709171" h="6065677">
                <a:moveTo>
                  <a:pt x="0" y="0"/>
                </a:moveTo>
                <a:lnTo>
                  <a:pt x="4709171" y="0"/>
                </a:lnTo>
                <a:lnTo>
                  <a:pt x="4709171" y="6065677"/>
                </a:lnTo>
                <a:lnTo>
                  <a:pt x="0" y="606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2481050">
            <a:off x="15784994" y="-920353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481051" y="3017603"/>
          <a:ext cx="13325899" cy="6756564"/>
        </p:xfrm>
        <a:graphic>
          <a:graphicData uri="http://schemas.openxmlformats.org/drawingml/2006/table">
            <a:tbl>
              <a:tblPr/>
              <a:tblGrid>
                <a:gridCol w="3904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7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253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Año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Ingresos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Egresos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Flujo Neto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532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EFAF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$18.000.000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$12.000.000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$6.000.000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53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$18.900.000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$12.600.000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$6.300.000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53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$19.845.000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$13.230.000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$6.615.000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253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$20.837.000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$13.891.000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$6.946.000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691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$21.878.000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$14.585.000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$7.293.000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6986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Total 5 años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$33.15 millones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E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481051" y="2262755"/>
            <a:ext cx="440312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F5E9D7"/>
                </a:solidFill>
                <a:latin typeface="Muli Bold"/>
                <a:ea typeface="Muli Bold"/>
                <a:cs typeface="Muli Bold"/>
                <a:sym typeface="Muli Bold"/>
              </a:rPr>
              <a:t>Sin solución digital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93967" y="710180"/>
            <a:ext cx="1426533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Flujo de caja a 5 años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3015230"/>
          <a:ext cx="16230600" cy="6352795"/>
        </p:xfrm>
        <a:graphic>
          <a:graphicData uri="http://schemas.openxmlformats.org/drawingml/2006/table">
            <a:tbl>
              <a:tblPr/>
              <a:tblGrid>
                <a:gridCol w="1784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2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9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7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1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5284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Año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Ingresos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Egresos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Ahorros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Inversión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Flujo Neto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 dirty="0" err="1">
                          <a:solidFill>
                            <a:srgbClr val="F5E9D7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Mantención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4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84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$18.000.000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-$13.200.000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+$1.800.000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-$11.312.994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-$4.712.994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84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$21.780.000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-$13.500.000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+$1.800.000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$8.880.000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-$1.200.000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039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$24.394.000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-$14.200.000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+$1.800.000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$10.794.000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-$1.200.000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284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$27.551.000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-$15.000.000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+$1.800.000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$13.151.000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-$1.200.000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284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$30.307.000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-$15.800.000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+$1.800.000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$15.107.000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E543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-$1.200.000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6556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Total 5 años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2E543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$43.22 millones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54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481051" y="2262755"/>
            <a:ext cx="440312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Con solución digital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4EF88D-97E9-76E3-3365-79C267B76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37" y="2930753"/>
            <a:ext cx="16648763" cy="655614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-2481050">
            <a:off x="15784994" y="-920353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9142812">
            <a:off x="-3205690" y="6194279"/>
            <a:ext cx="4709171" cy="6065677"/>
          </a:xfrm>
          <a:custGeom>
            <a:avLst/>
            <a:gdLst/>
            <a:ahLst/>
            <a:cxnLst/>
            <a:rect l="l" t="t" r="r" b="b"/>
            <a:pathLst>
              <a:path w="4709171" h="6065677">
                <a:moveTo>
                  <a:pt x="0" y="0"/>
                </a:moveTo>
                <a:lnTo>
                  <a:pt x="4709171" y="0"/>
                </a:lnTo>
                <a:lnTo>
                  <a:pt x="4709171" y="6065677"/>
                </a:lnTo>
                <a:lnTo>
                  <a:pt x="0" y="6065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42812">
            <a:off x="-3171137" y="5956940"/>
            <a:ext cx="4709171" cy="6065677"/>
          </a:xfrm>
          <a:custGeom>
            <a:avLst/>
            <a:gdLst/>
            <a:ahLst/>
            <a:cxnLst/>
            <a:rect l="l" t="t" r="r" b="b"/>
            <a:pathLst>
              <a:path w="4709171" h="6065677">
                <a:moveTo>
                  <a:pt x="0" y="0"/>
                </a:moveTo>
                <a:lnTo>
                  <a:pt x="4709171" y="0"/>
                </a:lnTo>
                <a:lnTo>
                  <a:pt x="4709171" y="6065677"/>
                </a:lnTo>
                <a:lnTo>
                  <a:pt x="0" y="606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2481050">
            <a:off x="15868952" y="5860758"/>
            <a:ext cx="3827656" cy="4930236"/>
          </a:xfrm>
          <a:custGeom>
            <a:avLst/>
            <a:gdLst/>
            <a:ahLst/>
            <a:cxnLst/>
            <a:rect l="l" t="t" r="r" b="b"/>
            <a:pathLst>
              <a:path w="3827656" h="4930236">
                <a:moveTo>
                  <a:pt x="0" y="0"/>
                </a:moveTo>
                <a:lnTo>
                  <a:pt x="3827656" y="0"/>
                </a:lnTo>
                <a:lnTo>
                  <a:pt x="3827656" y="4930236"/>
                </a:lnTo>
                <a:lnTo>
                  <a:pt x="0" y="493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400638" y="2682436"/>
            <a:ext cx="13251110" cy="6575864"/>
          </a:xfrm>
          <a:custGeom>
            <a:avLst/>
            <a:gdLst/>
            <a:ahLst/>
            <a:cxnLst/>
            <a:rect l="l" t="t" r="r" b="b"/>
            <a:pathLst>
              <a:path w="13251110" h="6575864">
                <a:moveTo>
                  <a:pt x="0" y="0"/>
                </a:moveTo>
                <a:lnTo>
                  <a:pt x="13251110" y="0"/>
                </a:lnTo>
                <a:lnTo>
                  <a:pt x="13251110" y="6575864"/>
                </a:lnTo>
                <a:lnTo>
                  <a:pt x="0" y="6575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269606" y="902982"/>
            <a:ext cx="1751317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Proyección de Ganancias a 5 Años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42812">
            <a:off x="-3171137" y="5956940"/>
            <a:ext cx="4709171" cy="6065677"/>
          </a:xfrm>
          <a:custGeom>
            <a:avLst/>
            <a:gdLst/>
            <a:ahLst/>
            <a:cxnLst/>
            <a:rect l="l" t="t" r="r" b="b"/>
            <a:pathLst>
              <a:path w="4709171" h="6065677">
                <a:moveTo>
                  <a:pt x="0" y="0"/>
                </a:moveTo>
                <a:lnTo>
                  <a:pt x="4709171" y="0"/>
                </a:lnTo>
                <a:lnTo>
                  <a:pt x="4709171" y="6065677"/>
                </a:lnTo>
                <a:lnTo>
                  <a:pt x="0" y="606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2481050">
            <a:off x="15868952" y="5860758"/>
            <a:ext cx="3827656" cy="4930236"/>
          </a:xfrm>
          <a:custGeom>
            <a:avLst/>
            <a:gdLst/>
            <a:ahLst/>
            <a:cxnLst/>
            <a:rect l="l" t="t" r="r" b="b"/>
            <a:pathLst>
              <a:path w="3827656" h="4930236">
                <a:moveTo>
                  <a:pt x="0" y="0"/>
                </a:moveTo>
                <a:lnTo>
                  <a:pt x="3827656" y="0"/>
                </a:lnTo>
                <a:lnTo>
                  <a:pt x="3827656" y="4930236"/>
                </a:lnTo>
                <a:lnTo>
                  <a:pt x="0" y="493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402650" y="2415238"/>
            <a:ext cx="13482700" cy="6690790"/>
          </a:xfrm>
          <a:custGeom>
            <a:avLst/>
            <a:gdLst/>
            <a:ahLst/>
            <a:cxnLst/>
            <a:rect l="l" t="t" r="r" b="b"/>
            <a:pathLst>
              <a:path w="13482700" h="6690790">
                <a:moveTo>
                  <a:pt x="0" y="0"/>
                </a:moveTo>
                <a:lnTo>
                  <a:pt x="13482700" y="0"/>
                </a:lnTo>
                <a:lnTo>
                  <a:pt x="13482700" y="6690790"/>
                </a:lnTo>
                <a:lnTo>
                  <a:pt x="0" y="6690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269606" y="902982"/>
            <a:ext cx="1751317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Retorno de la inversión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475630" y="105512"/>
            <a:ext cx="11388388" cy="87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3600" b="1" dirty="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Presentación del Sistema web </a:t>
            </a:r>
            <a:r>
              <a:rPr lang="en-US" sz="3600" b="1" dirty="0" err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desarrollado</a:t>
            </a:r>
            <a:endParaRPr lang="en-US" sz="3600" b="1" dirty="0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7" name="videopaginacapston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CB505AF-2C8C-DAB2-30DA-14D083E3CF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9200" y="1190013"/>
            <a:ext cx="15544800" cy="8743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44317" y="3134512"/>
            <a:ext cx="4757737" cy="2853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3600" b="1" dirty="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Presentación del Sistema </a:t>
            </a:r>
            <a:r>
              <a:rPr lang="en-US" sz="3600" b="1" dirty="0" err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móvil</a:t>
            </a:r>
            <a:r>
              <a:rPr lang="en-US" sz="3600" b="1" dirty="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600" b="1" dirty="0" err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desarrollado</a:t>
            </a:r>
            <a:endParaRPr lang="en-US" sz="3600" b="1" dirty="0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8" name="copy_66208E3A-88BD-42B6-9AE0-5B8E9F360BB7">
            <a:hlinkClick r:id="" action="ppaction://media"/>
            <a:extLst>
              <a:ext uri="{FF2B5EF4-FFF2-40B4-BE49-F238E27FC236}">
                <a16:creationId xmlns:a16="http://schemas.microsoft.com/office/drawing/2014/main" id="{FD5310FB-9147-3DC8-FF2B-F03E974EB5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64338" y="0"/>
            <a:ext cx="475773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449806" y="4479925"/>
            <a:ext cx="11388388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925644">
            <a:off x="-1308266" y="2228127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flipH="1" flipV="1">
            <a:off x="-183904" y="-16497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874355">
            <a:off x="16401685" y="386973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14357104" y="626283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771525" y="3449009"/>
            <a:ext cx="16744950" cy="291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00"/>
              </a:lnSpc>
              <a:spcBef>
                <a:spcPct val="0"/>
              </a:spcBef>
            </a:pPr>
            <a:r>
              <a:rPr lang="en-US" sz="170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¡Gracias!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1551" y="2425984"/>
            <a:ext cx="1496489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Problema identificado</a:t>
            </a:r>
          </a:p>
        </p:txBody>
      </p:sp>
      <p:sp>
        <p:nvSpPr>
          <p:cNvPr id="3" name="Freeform 3"/>
          <p:cNvSpPr/>
          <p:nvPr/>
        </p:nvSpPr>
        <p:spPr>
          <a:xfrm rot="-10708336">
            <a:off x="-1674902" y="1806892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flipH="1" flipV="1">
            <a:off x="-689624" y="-1083161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2" y="4223722"/>
                </a:moveTo>
                <a:lnTo>
                  <a:pt x="0" y="4223722"/>
                </a:lnTo>
                <a:lnTo>
                  <a:pt x="0" y="0"/>
                </a:lnTo>
                <a:lnTo>
                  <a:pt x="4223722" y="0"/>
                </a:lnTo>
                <a:lnTo>
                  <a:pt x="4223722" y="42237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6188639" y="6692265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605522" y="6964822"/>
            <a:ext cx="3076956" cy="2803876"/>
          </a:xfrm>
          <a:custGeom>
            <a:avLst/>
            <a:gdLst/>
            <a:ahLst/>
            <a:cxnLst/>
            <a:rect l="l" t="t" r="r" b="b"/>
            <a:pathLst>
              <a:path w="3076956" h="2803876">
                <a:moveTo>
                  <a:pt x="0" y="0"/>
                </a:moveTo>
                <a:lnTo>
                  <a:pt x="3076956" y="0"/>
                </a:lnTo>
                <a:lnTo>
                  <a:pt x="3076956" y="2803876"/>
                </a:lnTo>
                <a:lnTo>
                  <a:pt x="0" y="2803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2468366" y="3826192"/>
            <a:ext cx="13351268" cy="295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06" lvl="1" indent="-226703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La gestión de servicios, horarios y coordinaciones se realiza de manera manual y desorganizada.  </a:t>
            </a:r>
          </a:p>
          <a:p>
            <a:pPr marL="453406" lvl="1" indent="-226703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El agendamiento vía WhatsApp genera pérdida de potenciales clientes por falta de inmediatez.</a:t>
            </a:r>
          </a:p>
          <a:p>
            <a:pPr marL="453406" lvl="1" indent="-226703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Falta de un canal digital formal para ofrecer servicios, obtener solicitudes y mantener un registro centralizado.</a:t>
            </a:r>
          </a:p>
          <a:p>
            <a:pPr marL="453406" lvl="1" indent="-226703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El administrador dedica más de 33 horas al mes en tareas operativas manuales. Esto se debe a:</a:t>
            </a:r>
          </a:p>
          <a:p>
            <a:pPr marL="906812" lvl="2" indent="-302271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Agendamiento lento y desorganizado.</a:t>
            </a:r>
          </a:p>
          <a:p>
            <a:pPr marL="906812" lvl="2" indent="-302271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Recordatorios enviados manualmente.</a:t>
            </a:r>
          </a:p>
          <a:p>
            <a:pPr marL="906812" lvl="2" indent="-302271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Corrección de errores y duplicidades.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449806" y="4679950"/>
            <a:ext cx="11388388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Anexos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677395" y="749988"/>
            <a:ext cx="11388388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Bibliografía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4146" y="3561297"/>
            <a:ext cx="14419707" cy="6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Movistar Empresas. (s.f.). Pymes en Chile: ¿Cómo potenciarlas con transformación digital? </a:t>
            </a:r>
            <a:r>
              <a:rPr lang="en-US" sz="2300" b="1" u="sng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  <a:hlinkClick r:id="rId6" tooltip="https://ww2.movistar.cl/empresas/comunidad/pymes-en-chile/"/>
              </a:rPr>
              <a:t>https://ww2.movistar.cl/empresas/comunidad/pymes-en-chile/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4906061" y="3189757"/>
            <a:ext cx="10726141" cy="6904953"/>
          </a:xfrm>
          <a:custGeom>
            <a:avLst/>
            <a:gdLst/>
            <a:ahLst/>
            <a:cxnLst/>
            <a:rect l="l" t="t" r="r" b="b"/>
            <a:pathLst>
              <a:path w="10726141" h="6904953">
                <a:moveTo>
                  <a:pt x="0" y="0"/>
                </a:moveTo>
                <a:lnTo>
                  <a:pt x="10726140" y="0"/>
                </a:lnTo>
                <a:lnTo>
                  <a:pt x="10726140" y="6904953"/>
                </a:lnTo>
                <a:lnTo>
                  <a:pt x="0" y="6904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536411" y="2698267"/>
            <a:ext cx="7518099" cy="90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Diagrama de actividades</a:t>
            </a:r>
          </a:p>
          <a:p>
            <a:pPr marL="453393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Gestión de usuarios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0027" y="1162050"/>
            <a:ext cx="115879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Arquitectura del sistema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738555" y="3322955"/>
            <a:ext cx="14238440" cy="6745461"/>
          </a:xfrm>
          <a:custGeom>
            <a:avLst/>
            <a:gdLst/>
            <a:ahLst/>
            <a:cxnLst/>
            <a:rect l="l" t="t" r="r" b="b"/>
            <a:pathLst>
              <a:path w="14238440" h="6745461">
                <a:moveTo>
                  <a:pt x="0" y="0"/>
                </a:moveTo>
                <a:lnTo>
                  <a:pt x="14238440" y="0"/>
                </a:lnTo>
                <a:lnTo>
                  <a:pt x="14238440" y="6745461"/>
                </a:lnTo>
                <a:lnTo>
                  <a:pt x="0" y="6745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187530" y="2016125"/>
            <a:ext cx="7518099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Patrón arquitectónico</a:t>
            </a:r>
          </a:p>
          <a:p>
            <a:pPr marL="453393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Diagrama de despliegue</a:t>
            </a:r>
          </a:p>
          <a:p>
            <a:pPr marL="453393" lvl="1" indent="-226697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Cliente - Servidor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0027" y="1162050"/>
            <a:ext cx="115879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Arquitectura del sistema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63041">
            <a:off x="16412356" y="-977630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36554" y="1376858"/>
            <a:ext cx="4085544" cy="86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</a:pPr>
            <a:r>
              <a:rPr lang="en-US" sz="3357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Diseño sistema - Modelo relacional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32891" y="0"/>
            <a:ext cx="8742206" cy="10287000"/>
            <a:chOff x="0" y="0"/>
            <a:chExt cx="11656275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78" b="578"/>
            <a:stretch>
              <a:fillRect/>
            </a:stretch>
          </p:blipFill>
          <p:spPr>
            <a:xfrm>
              <a:off x="0" y="0"/>
              <a:ext cx="11656275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63041">
            <a:off x="16412356" y="-977630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40468" y="1752180"/>
            <a:ext cx="14089091" cy="5952290"/>
          </a:xfrm>
          <a:custGeom>
            <a:avLst/>
            <a:gdLst/>
            <a:ahLst/>
            <a:cxnLst/>
            <a:rect l="l" t="t" r="r" b="b"/>
            <a:pathLst>
              <a:path w="14089091" h="5952290">
                <a:moveTo>
                  <a:pt x="0" y="0"/>
                </a:moveTo>
                <a:lnTo>
                  <a:pt x="14089091" y="0"/>
                </a:lnTo>
                <a:lnTo>
                  <a:pt x="14089091" y="5952290"/>
                </a:lnTo>
                <a:lnTo>
                  <a:pt x="0" y="5952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5471416" y="267772"/>
            <a:ext cx="7345168" cy="6644038"/>
          </a:xfrm>
          <a:custGeom>
            <a:avLst/>
            <a:gdLst/>
            <a:ahLst/>
            <a:cxnLst/>
            <a:rect l="l" t="t" r="r" b="b"/>
            <a:pathLst>
              <a:path w="7345168" h="6644038">
                <a:moveTo>
                  <a:pt x="0" y="0"/>
                </a:moveTo>
                <a:lnTo>
                  <a:pt x="7345168" y="0"/>
                </a:lnTo>
                <a:lnTo>
                  <a:pt x="7345168" y="6644039"/>
                </a:lnTo>
                <a:lnTo>
                  <a:pt x="0" y="6644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3493371" y="7148818"/>
            <a:ext cx="11301259" cy="2698176"/>
          </a:xfrm>
          <a:custGeom>
            <a:avLst/>
            <a:gdLst/>
            <a:ahLst/>
            <a:cxnLst/>
            <a:rect l="l" t="t" r="r" b="b"/>
            <a:pathLst>
              <a:path w="11301259" h="2698176">
                <a:moveTo>
                  <a:pt x="0" y="0"/>
                </a:moveTo>
                <a:lnTo>
                  <a:pt x="11301258" y="0"/>
                </a:lnTo>
                <a:lnTo>
                  <a:pt x="11301258" y="2698176"/>
                </a:lnTo>
                <a:lnTo>
                  <a:pt x="0" y="2698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934146" y="2316327"/>
            <a:ext cx="14419707" cy="472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Flujos usados (en millones):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Año 1: –4.712994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Año 2: +8.88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Año 3: +10.794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Año 4: +13.151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Año 5: +15.107</a:t>
            </a:r>
          </a:p>
          <a:p>
            <a:pPr algn="l">
              <a:lnSpc>
                <a:spcPts val="2530"/>
              </a:lnSpc>
            </a:pPr>
            <a:endParaRPr lang="en-US" sz="2300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Resultado</a:t>
            </a: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TIR=204.87%</a:t>
            </a: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Qué significa</a:t>
            </a:r>
          </a:p>
          <a:p>
            <a:pPr algn="l">
              <a:lnSpc>
                <a:spcPts val="2530"/>
              </a:lnSpc>
            </a:pPr>
            <a:endParaRPr lang="en-US" sz="2300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inversión se recupera rápidamente (mes 20 ≈ agosto del año 2).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Como el retorno es muy rápido y los flujos son altos, la TIR crece matemáticamente.</a:t>
            </a:r>
          </a:p>
          <a:p>
            <a:pPr algn="l">
              <a:lnSpc>
                <a:spcPts val="2530"/>
              </a:lnSpc>
            </a:pPr>
            <a:endParaRPr lang="en-US" sz="2300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2530"/>
              </a:lnSpc>
            </a:pPr>
            <a:endParaRPr lang="en-US" sz="2300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77395" y="749988"/>
            <a:ext cx="11388388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934146" y="2305558"/>
            <a:ext cx="14419707" cy="472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endParaRPr/>
          </a:p>
          <a:p>
            <a:pPr algn="l">
              <a:lnSpc>
                <a:spcPts val="2530"/>
              </a:lnSpc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Cálculo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Ganancia neta total a 5 años</a:t>
            </a:r>
          </a:p>
          <a:p>
            <a:pPr marL="993141" lvl="2" indent="-331047" algn="l">
              <a:lnSpc>
                <a:spcPts val="2530"/>
              </a:lnSpc>
              <a:buFont typeface="Arial"/>
              <a:buChar char="⚬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43.220.000</a:t>
            </a: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Inversión inicial</a:t>
            </a:r>
          </a:p>
          <a:p>
            <a:pPr marL="993141" lvl="2" indent="-331047" algn="l">
              <a:lnSpc>
                <a:spcPts val="2530"/>
              </a:lnSpc>
              <a:buFont typeface="Arial"/>
              <a:buChar char="⚬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11.312.994</a:t>
            </a: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2530"/>
              </a:lnSpc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ROI = (43.220.000 / 11.312.994) * 100 = 382%</a:t>
            </a: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2530"/>
              </a:lnSpc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Qué significa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proyecto multiplica 3,82 veces la inversión inicial.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Por cada $1 invertido, la empresa recibe $3,82 adicionales.</a:t>
            </a: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49806" y="734815"/>
            <a:ext cx="11388388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ROI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934146" y="2305558"/>
            <a:ext cx="14419707" cy="535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endParaRPr/>
          </a:p>
          <a:p>
            <a:pPr algn="l">
              <a:lnSpc>
                <a:spcPts val="2530"/>
              </a:lnSpc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Este monto no es solo ganancia, sino que cubre elementos fundamentales:</a:t>
            </a:r>
          </a:p>
          <a:p>
            <a:pPr marL="496571" lvl="1" indent="-248285" algn="l">
              <a:lnSpc>
                <a:spcPts val="2530"/>
              </a:lnSpc>
              <a:buAutoNum type="arabicPeriod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Riesgos del proyecto: permite absorber cambios en requerimientos, retrasos, horas imprevistas, problemas técnicos o cualquier contingencia sin aumentar el costo al cliente.</a:t>
            </a: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Soporte y continuidad: financia correcciones y acompañamiento posteriores al lanzamiento, que siempre ocurren en la etapa de estabilización.</a:t>
            </a: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Costos indirectos: cubre gestión administrativa, herramientas internas, equipos de apoyo y gastos que permiten sostener el proyecto de manera profesional.</a:t>
            </a: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Rentabilidad razonable: permite que el proveedor opere de manera sostenible y mantenga calidad de servicio.</a:t>
            </a:r>
          </a:p>
          <a:p>
            <a:pPr algn="l">
              <a:lnSpc>
                <a:spcPts val="2530"/>
              </a:lnSpc>
            </a:pPr>
            <a:r>
              <a:rPr lang="en-US" sz="2300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 resumen, la utilidad del 15% garantiza un proyecto estable, sin costos ocultos y con soporte adecuado después del despliegue.</a:t>
            </a: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2530"/>
              </a:lnSpc>
            </a:pPr>
            <a:endParaRPr lang="en-US" sz="2300" b="1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49806" y="979260"/>
            <a:ext cx="11388388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Utilidad 15%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125979" y="2509520"/>
            <a:ext cx="16036041" cy="7777480"/>
          </a:xfrm>
          <a:custGeom>
            <a:avLst/>
            <a:gdLst/>
            <a:ahLst/>
            <a:cxnLst/>
            <a:rect l="l" t="t" r="r" b="b"/>
            <a:pathLst>
              <a:path w="16036041" h="7777480">
                <a:moveTo>
                  <a:pt x="0" y="0"/>
                </a:moveTo>
                <a:lnTo>
                  <a:pt x="16036042" y="0"/>
                </a:lnTo>
                <a:lnTo>
                  <a:pt x="16036042" y="7777480"/>
                </a:lnTo>
                <a:lnTo>
                  <a:pt x="0" y="7777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2016125"/>
            <a:ext cx="7518099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Gestión de servicios y agenda.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45228" y="1162050"/>
            <a:ext cx="7597544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Diagrama AS-IS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1628">
            <a:off x="1357892" y="8168529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7" y="0"/>
                </a:lnTo>
                <a:lnTo>
                  <a:pt x="3415397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-529142" y="7573339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246642" y="-248892"/>
            <a:ext cx="3383404" cy="3383404"/>
          </a:xfrm>
          <a:custGeom>
            <a:avLst/>
            <a:gdLst/>
            <a:ahLst/>
            <a:cxnLst/>
            <a:rect l="l" t="t" r="r" b="b"/>
            <a:pathLst>
              <a:path w="3383404" h="3383404">
                <a:moveTo>
                  <a:pt x="3383404" y="3383404"/>
                </a:moveTo>
                <a:lnTo>
                  <a:pt x="0" y="3383404"/>
                </a:lnTo>
                <a:lnTo>
                  <a:pt x="0" y="0"/>
                </a:lnTo>
                <a:lnTo>
                  <a:pt x="3383404" y="0"/>
                </a:lnTo>
                <a:lnTo>
                  <a:pt x="3383404" y="3383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097297">
            <a:off x="-520168" y="-2448504"/>
            <a:ext cx="3415397" cy="4399223"/>
          </a:xfrm>
          <a:custGeom>
            <a:avLst/>
            <a:gdLst/>
            <a:ahLst/>
            <a:cxnLst/>
            <a:rect l="l" t="t" r="r" b="b"/>
            <a:pathLst>
              <a:path w="3415397" h="4399223">
                <a:moveTo>
                  <a:pt x="0" y="0"/>
                </a:moveTo>
                <a:lnTo>
                  <a:pt x="3415396" y="0"/>
                </a:lnTo>
                <a:lnTo>
                  <a:pt x="3415396" y="4399223"/>
                </a:lnTo>
                <a:lnTo>
                  <a:pt x="0" y="4399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934146" y="2316327"/>
            <a:ext cx="14419707" cy="755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Este monto considera todos los servicios tecnológicos que permiten que la plataforma web y móvil funcione de manera estable, segura y accesible.</a:t>
            </a: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 diferencia de “Software y herramientas”, estos costos están orientados a la operación del sistema, no solo al desarrollo.</a:t>
            </a: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Infraestructura Tecnológica incluye:</a:t>
            </a: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 Hosting y servidores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Espacios en la nube para ejecutar el backend (ej: AWS, Render, Railway, Vercel).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Servidores para API, lógica de negocio y manejo de solicitudes.</a:t>
            </a: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 Base de datos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Servicio administrado PostgreSQL o equivalente.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Almacenamiento de información persistente (clientes, servicios, citas, pagos, etc.).</a:t>
            </a: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 Almacenamiento de imágenes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Buckets o storage para fotos del portafolio, visitas y jardines.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Configuración cloud para subida y acceso seguro.</a:t>
            </a: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 Seguridad y certificados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Certificado SSL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Reglas de acceso, monitoreo básico, copias de seguridad iniciales.</a:t>
            </a: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5. Costos de despliegue y ambiente productivo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Configuración de entornos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Scripts, pipelines e infraestructura mínima para levantar la aplicación</a:t>
            </a:r>
          </a:p>
          <a:p>
            <a:pPr marL="496571" lvl="1" indent="-248285" algn="l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Integraciones necesarias para la operación inicial</a:t>
            </a:r>
          </a:p>
          <a:p>
            <a:pPr algn="l">
              <a:lnSpc>
                <a:spcPts val="2530"/>
              </a:lnSpc>
            </a:pPr>
            <a:endParaRPr lang="en-US" sz="2300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2530"/>
              </a:lnSpc>
            </a:pPr>
            <a:endParaRPr lang="en-US" sz="2300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2530"/>
              </a:lnSpc>
            </a:pPr>
            <a:endParaRPr lang="en-US" sz="2300">
              <a:solidFill>
                <a:srgbClr val="F5E9D7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92568" y="234118"/>
            <a:ext cx="11388388" cy="19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b="1">
                <a:solidFill>
                  <a:srgbClr val="F5E9D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Infraestructura tecnológica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1551" y="2425984"/>
            <a:ext cx="1496489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Solución propuesta</a:t>
            </a:r>
          </a:p>
        </p:txBody>
      </p:sp>
      <p:sp>
        <p:nvSpPr>
          <p:cNvPr id="3" name="Freeform 3"/>
          <p:cNvSpPr/>
          <p:nvPr/>
        </p:nvSpPr>
        <p:spPr>
          <a:xfrm rot="-10708336">
            <a:off x="-1674902" y="1806892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flipH="1" flipV="1">
            <a:off x="-689624" y="-1083161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2" y="4223722"/>
                </a:moveTo>
                <a:lnTo>
                  <a:pt x="0" y="4223722"/>
                </a:lnTo>
                <a:lnTo>
                  <a:pt x="0" y="0"/>
                </a:lnTo>
                <a:lnTo>
                  <a:pt x="4223722" y="0"/>
                </a:lnTo>
                <a:lnTo>
                  <a:pt x="4223722" y="42237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6188639" y="6692265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757327" y="6084227"/>
            <a:ext cx="2773347" cy="3174073"/>
          </a:xfrm>
          <a:custGeom>
            <a:avLst/>
            <a:gdLst/>
            <a:ahLst/>
            <a:cxnLst/>
            <a:rect l="l" t="t" r="r" b="b"/>
            <a:pathLst>
              <a:path w="2773347" h="3174073">
                <a:moveTo>
                  <a:pt x="0" y="0"/>
                </a:moveTo>
                <a:lnTo>
                  <a:pt x="2773346" y="0"/>
                </a:lnTo>
                <a:lnTo>
                  <a:pt x="2773346" y="3174073"/>
                </a:lnTo>
                <a:lnTo>
                  <a:pt x="0" y="3174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3190577" y="4389121"/>
            <a:ext cx="11872168" cy="147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06" lvl="1" indent="-226703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Plataforma web que centraliza y digitaliza la gestión de servicios y la asignación de técnicos.</a:t>
            </a:r>
          </a:p>
          <a:p>
            <a:pPr marL="453406" lvl="1" indent="-226703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Sistema de agendamiento en línea, con disponibilidad automática y registro de cada servicio.</a:t>
            </a:r>
          </a:p>
          <a:p>
            <a:pPr marL="453406" lvl="1" indent="-226703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Panel administrativo para supervisar agenda, precios, estados y tareas asignadas.</a:t>
            </a:r>
          </a:p>
          <a:p>
            <a:pPr marL="453406" lvl="1" indent="-226703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Portafolio digital que aumenta visibilidad comercial y facilita la contratación.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25645">
            <a:off x="-2826954" y="4955392"/>
            <a:ext cx="5124362" cy="6600466"/>
          </a:xfrm>
          <a:custGeom>
            <a:avLst/>
            <a:gdLst/>
            <a:ahLst/>
            <a:cxnLst/>
            <a:rect l="l" t="t" r="r" b="b"/>
            <a:pathLst>
              <a:path w="5124362" h="6600466">
                <a:moveTo>
                  <a:pt x="0" y="0"/>
                </a:moveTo>
                <a:lnTo>
                  <a:pt x="5124363" y="0"/>
                </a:lnTo>
                <a:lnTo>
                  <a:pt x="5124363" y="6600466"/>
                </a:lnTo>
                <a:lnTo>
                  <a:pt x="0" y="660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147439" y="-1212179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2" y="4223721"/>
                </a:moveTo>
                <a:lnTo>
                  <a:pt x="0" y="4223721"/>
                </a:lnTo>
                <a:lnTo>
                  <a:pt x="0" y="0"/>
                </a:lnTo>
                <a:lnTo>
                  <a:pt x="4223722" y="0"/>
                </a:lnTo>
                <a:lnTo>
                  <a:pt x="4223722" y="42237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3725525" y="6365889"/>
            <a:ext cx="2423253" cy="2612672"/>
          </a:xfrm>
          <a:custGeom>
            <a:avLst/>
            <a:gdLst/>
            <a:ahLst/>
            <a:cxnLst/>
            <a:rect l="l" t="t" r="r" b="b"/>
            <a:pathLst>
              <a:path w="2423253" h="2612672">
                <a:moveTo>
                  <a:pt x="0" y="0"/>
                </a:moveTo>
                <a:lnTo>
                  <a:pt x="2423253" y="0"/>
                </a:lnTo>
                <a:lnTo>
                  <a:pt x="2423253" y="2612672"/>
                </a:lnTo>
                <a:lnTo>
                  <a:pt x="0" y="261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617672" y="7541250"/>
            <a:ext cx="1419452" cy="1428750"/>
          </a:xfrm>
          <a:custGeom>
            <a:avLst/>
            <a:gdLst/>
            <a:ahLst/>
            <a:cxnLst/>
            <a:rect l="l" t="t" r="r" b="b"/>
            <a:pathLst>
              <a:path w="1419452" h="1428750">
                <a:moveTo>
                  <a:pt x="0" y="0"/>
                </a:moveTo>
                <a:lnTo>
                  <a:pt x="1419453" y="0"/>
                </a:lnTo>
                <a:lnTo>
                  <a:pt x="1419453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3292048" y="7541250"/>
            <a:ext cx="1313582" cy="1428750"/>
          </a:xfrm>
          <a:custGeom>
            <a:avLst/>
            <a:gdLst/>
            <a:ahLst/>
            <a:cxnLst/>
            <a:rect l="l" t="t" r="r" b="b"/>
            <a:pathLst>
              <a:path w="1313582" h="1428750">
                <a:moveTo>
                  <a:pt x="0" y="0"/>
                </a:moveTo>
                <a:lnTo>
                  <a:pt x="1313582" y="0"/>
                </a:lnTo>
                <a:lnTo>
                  <a:pt x="1313582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860553" y="7549811"/>
            <a:ext cx="1668392" cy="1428750"/>
          </a:xfrm>
          <a:custGeom>
            <a:avLst/>
            <a:gdLst/>
            <a:ahLst/>
            <a:cxnLst/>
            <a:rect l="l" t="t" r="r" b="b"/>
            <a:pathLst>
              <a:path w="1668392" h="1428750">
                <a:moveTo>
                  <a:pt x="0" y="0"/>
                </a:moveTo>
                <a:lnTo>
                  <a:pt x="1668392" y="0"/>
                </a:lnTo>
                <a:lnTo>
                  <a:pt x="1668392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6932273" y="1392843"/>
            <a:ext cx="442345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745636"/>
            <a:ext cx="8197104" cy="182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 general</a:t>
            </a:r>
          </a:p>
          <a:p>
            <a:pPr algn="l">
              <a:lnSpc>
                <a:spcPts val="2730"/>
              </a:lnSpc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Desarrollar una plataforma web y móvil que permita digitalizar la gestión de servicios de jardinería y limpieza, optimizando la comunicación con los clientes y mejorando la eficiencia operativa del negocio.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7672" y="3745636"/>
            <a:ext cx="6641628" cy="319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específicos</a:t>
            </a:r>
          </a:p>
          <a:p>
            <a:pPr marL="453393" lvl="1" indent="-226697" algn="l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Implementar el agendamiento en línea de servicios.</a:t>
            </a:r>
          </a:p>
          <a:p>
            <a:pPr marL="453393" lvl="1" indent="-226697" algn="l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Facilitar la administración de agendamientos y trabajadores.</a:t>
            </a:r>
          </a:p>
          <a:p>
            <a:pPr marL="453393" lvl="1" indent="-226697" algn="l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Mostrar un portafolio digital de trabajos realizados.</a:t>
            </a:r>
          </a:p>
          <a:p>
            <a:pPr marL="453393" lvl="1" indent="-226697" algn="l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Mejorar la visibilidad y presencia digital del negocio.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25645">
            <a:off x="-2826954" y="4955392"/>
            <a:ext cx="5124362" cy="6600466"/>
          </a:xfrm>
          <a:custGeom>
            <a:avLst/>
            <a:gdLst/>
            <a:ahLst/>
            <a:cxnLst/>
            <a:rect l="l" t="t" r="r" b="b"/>
            <a:pathLst>
              <a:path w="5124362" h="6600466">
                <a:moveTo>
                  <a:pt x="0" y="0"/>
                </a:moveTo>
                <a:lnTo>
                  <a:pt x="5124363" y="0"/>
                </a:lnTo>
                <a:lnTo>
                  <a:pt x="5124363" y="6600466"/>
                </a:lnTo>
                <a:lnTo>
                  <a:pt x="0" y="660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147439" y="-1212179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2" y="4223721"/>
                </a:moveTo>
                <a:lnTo>
                  <a:pt x="0" y="4223721"/>
                </a:lnTo>
                <a:lnTo>
                  <a:pt x="0" y="0"/>
                </a:lnTo>
                <a:lnTo>
                  <a:pt x="4223722" y="0"/>
                </a:lnTo>
                <a:lnTo>
                  <a:pt x="4223722" y="42237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774528" y="6826875"/>
            <a:ext cx="2857500" cy="3044291"/>
          </a:xfrm>
          <a:custGeom>
            <a:avLst/>
            <a:gdLst/>
            <a:ahLst/>
            <a:cxnLst/>
            <a:rect l="l" t="t" r="r" b="b"/>
            <a:pathLst>
              <a:path w="2857500" h="3044291">
                <a:moveTo>
                  <a:pt x="0" y="0"/>
                </a:moveTo>
                <a:lnTo>
                  <a:pt x="2857500" y="0"/>
                </a:lnTo>
                <a:lnTo>
                  <a:pt x="2857500" y="3044291"/>
                </a:lnTo>
                <a:lnTo>
                  <a:pt x="0" y="3044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3419009" y="6826875"/>
            <a:ext cx="3733076" cy="2857500"/>
          </a:xfrm>
          <a:custGeom>
            <a:avLst/>
            <a:gdLst/>
            <a:ahLst/>
            <a:cxnLst/>
            <a:rect l="l" t="t" r="r" b="b"/>
            <a:pathLst>
              <a:path w="3733076" h="2857500">
                <a:moveTo>
                  <a:pt x="0" y="0"/>
                </a:moveTo>
                <a:lnTo>
                  <a:pt x="3733076" y="0"/>
                </a:lnTo>
                <a:lnTo>
                  <a:pt x="3733076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6189941" y="1954267"/>
            <a:ext cx="590811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Justificación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4438" y="4043441"/>
            <a:ext cx="6899562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Según Movistar Empresas, el </a:t>
            </a: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53%</a:t>
            </a: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 de las pymes chilenas identifica beneficios directos en la transformación digital.</a:t>
            </a:r>
          </a:p>
          <a:p>
            <a:pPr algn="l">
              <a:lnSpc>
                <a:spcPts val="2730"/>
              </a:lnSpc>
            </a:pPr>
            <a:endParaRPr lang="en-US" sz="2100">
              <a:solidFill>
                <a:srgbClr val="2E54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0" y="4043441"/>
            <a:ext cx="11815495" cy="273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Los principales impactos positivos reportados son:</a:t>
            </a:r>
          </a:p>
          <a:p>
            <a:pPr marL="906780" lvl="2" indent="-302260" algn="l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Aumento de ventas:</a:t>
            </a: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 28%</a:t>
            </a:r>
          </a:p>
          <a:p>
            <a:pPr marL="906780" lvl="2" indent="-302260" algn="l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Ahorro de costos: </a:t>
            </a: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25%</a:t>
            </a:r>
          </a:p>
          <a:p>
            <a:pPr marL="906780" lvl="2" indent="-302260" algn="l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Mejora de productividad: </a:t>
            </a: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17%</a:t>
            </a:r>
          </a:p>
          <a:p>
            <a:pPr marL="906780" lvl="2" indent="-302260" algn="l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Mejora en la experiencia del cliente:</a:t>
            </a: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 11%</a:t>
            </a:r>
          </a:p>
          <a:p>
            <a:pPr marL="906780" lvl="2" indent="-302260" algn="l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Aumento de cartera de clientes: </a:t>
            </a: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7%</a:t>
            </a:r>
          </a:p>
          <a:p>
            <a:pPr marL="906780" lvl="2" indent="-302260" algn="l">
              <a:lnSpc>
                <a:spcPts val="2730"/>
              </a:lnSpc>
              <a:buFont typeface="Arial"/>
              <a:buChar char="⚬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Adaptación a nuevas demandas: </a:t>
            </a: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13%</a:t>
            </a:r>
          </a:p>
          <a:p>
            <a:pPr algn="l">
              <a:lnSpc>
                <a:spcPts val="2730"/>
              </a:lnSpc>
            </a:pPr>
            <a:endParaRPr lang="en-US" sz="2100" b="1">
              <a:solidFill>
                <a:srgbClr val="2E543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25645">
            <a:off x="-2826954" y="4955392"/>
            <a:ext cx="5124362" cy="6600466"/>
          </a:xfrm>
          <a:custGeom>
            <a:avLst/>
            <a:gdLst/>
            <a:ahLst/>
            <a:cxnLst/>
            <a:rect l="l" t="t" r="r" b="b"/>
            <a:pathLst>
              <a:path w="5124362" h="6600466">
                <a:moveTo>
                  <a:pt x="0" y="0"/>
                </a:moveTo>
                <a:lnTo>
                  <a:pt x="5124363" y="0"/>
                </a:lnTo>
                <a:lnTo>
                  <a:pt x="5124363" y="6600466"/>
                </a:lnTo>
                <a:lnTo>
                  <a:pt x="0" y="660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147439" y="-1212179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2" y="4223721"/>
                </a:moveTo>
                <a:lnTo>
                  <a:pt x="0" y="4223721"/>
                </a:lnTo>
                <a:lnTo>
                  <a:pt x="0" y="0"/>
                </a:lnTo>
                <a:lnTo>
                  <a:pt x="4223722" y="0"/>
                </a:lnTo>
                <a:lnTo>
                  <a:pt x="4223722" y="42237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8134349" y="7183805"/>
            <a:ext cx="2019302" cy="2869346"/>
          </a:xfrm>
          <a:custGeom>
            <a:avLst/>
            <a:gdLst/>
            <a:ahLst/>
            <a:cxnLst/>
            <a:rect l="l" t="t" r="r" b="b"/>
            <a:pathLst>
              <a:path w="2019302" h="2869346">
                <a:moveTo>
                  <a:pt x="0" y="0"/>
                </a:moveTo>
                <a:lnTo>
                  <a:pt x="2019302" y="0"/>
                </a:lnTo>
                <a:lnTo>
                  <a:pt x="2019302" y="2869346"/>
                </a:lnTo>
                <a:lnTo>
                  <a:pt x="0" y="2869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3345073" y="899682"/>
            <a:ext cx="11597854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Justificación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Optimización del tiempo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4438" y="3861421"/>
            <a:ext cx="6899562" cy="183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830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Sin la solución</a:t>
            </a:r>
          </a:p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Agendamiento:</a:t>
            </a: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 12,5 h.</a:t>
            </a:r>
          </a:p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Recordatorios:</a:t>
            </a: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 5,8 h.</a:t>
            </a:r>
          </a:p>
          <a:p>
            <a:pPr marL="453390" lvl="1" indent="-226695" algn="l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Resolución de errores: </a:t>
            </a: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16,7 h.</a:t>
            </a:r>
          </a:p>
          <a:p>
            <a:pPr algn="ctr">
              <a:lnSpc>
                <a:spcPts val="2730"/>
              </a:lnSpc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Total mensual: 35 h.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9738" y="3861421"/>
            <a:ext cx="6899562" cy="183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830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 la solución</a:t>
            </a:r>
          </a:p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Agendamiento:</a:t>
            </a: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 1,25 h.</a:t>
            </a:r>
          </a:p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Recordatorios:</a:t>
            </a: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 0 h.</a:t>
            </a:r>
          </a:p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Resolución de errores: </a:t>
            </a: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0 h.</a:t>
            </a:r>
          </a:p>
          <a:p>
            <a:pPr algn="ctr">
              <a:lnSpc>
                <a:spcPts val="2730"/>
              </a:lnSpc>
            </a:pPr>
            <a:r>
              <a:rPr lang="en-US" sz="2100" b="1">
                <a:solidFill>
                  <a:srgbClr val="2E5430"/>
                </a:solidFill>
                <a:latin typeface="Muli Bold"/>
                <a:ea typeface="Muli Bold"/>
                <a:cs typeface="Muli Bold"/>
                <a:sym typeface="Muli Bold"/>
              </a:rPr>
              <a:t>Total mensual: 1,25 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94219" y="6019596"/>
            <a:ext cx="6899562" cy="92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830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Ahorro mensual</a:t>
            </a:r>
          </a:p>
          <a:p>
            <a:pPr algn="ctr">
              <a:lnSpc>
                <a:spcPts val="3679"/>
              </a:lnSpc>
            </a:pPr>
            <a:r>
              <a:rPr lang="en-US" sz="2830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33,75 h.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4438" y="3229236"/>
            <a:ext cx="7688539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Tareas manuales que optimizaremos para el administrador.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1557" y="2117940"/>
            <a:ext cx="1408488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Alcances del sistema</a:t>
            </a:r>
          </a:p>
        </p:txBody>
      </p:sp>
      <p:sp>
        <p:nvSpPr>
          <p:cNvPr id="3" name="Freeform 3"/>
          <p:cNvSpPr/>
          <p:nvPr/>
        </p:nvSpPr>
        <p:spPr>
          <a:xfrm rot="-10708336">
            <a:off x="-1674902" y="1806892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flipH="1" flipV="1">
            <a:off x="-537897" y="-554514"/>
            <a:ext cx="4223721" cy="4223721"/>
          </a:xfrm>
          <a:custGeom>
            <a:avLst/>
            <a:gdLst/>
            <a:ahLst/>
            <a:cxnLst/>
            <a:rect l="l" t="t" r="r" b="b"/>
            <a:pathLst>
              <a:path w="4223721" h="4223721">
                <a:moveTo>
                  <a:pt x="4223721" y="4223722"/>
                </a:moveTo>
                <a:lnTo>
                  <a:pt x="0" y="4223722"/>
                </a:lnTo>
                <a:lnTo>
                  <a:pt x="0" y="0"/>
                </a:lnTo>
                <a:lnTo>
                  <a:pt x="4223721" y="0"/>
                </a:lnTo>
                <a:lnTo>
                  <a:pt x="4223721" y="42237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6188639" y="6692265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708336" flipH="1">
            <a:off x="16041702" y="3526454"/>
            <a:ext cx="5195793" cy="6692474"/>
          </a:xfrm>
          <a:custGeom>
            <a:avLst/>
            <a:gdLst/>
            <a:ahLst/>
            <a:cxnLst/>
            <a:rect l="l" t="t" r="r" b="b"/>
            <a:pathLst>
              <a:path w="5195793" h="6692474">
                <a:moveTo>
                  <a:pt x="5195793" y="0"/>
                </a:moveTo>
                <a:lnTo>
                  <a:pt x="0" y="0"/>
                </a:lnTo>
                <a:lnTo>
                  <a:pt x="0" y="6692473"/>
                </a:lnTo>
                <a:lnTo>
                  <a:pt x="5195793" y="6692473"/>
                </a:lnTo>
                <a:lnTo>
                  <a:pt x="51957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262958" y="4383100"/>
            <a:ext cx="8445298" cy="311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sistema permite: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Registrar y administrar los servicios de jardinería y limpieza.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Agendar solicitudes y asignar trabajadores.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Visualizar y actualizar el estado de cada servicio.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Mostrar un portafolio digital con imágenes de trabajos realizados.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Gestionar usuarios (administrador, clientes y trabajadores).</a:t>
            </a:r>
          </a:p>
          <a:p>
            <a:pPr algn="l">
              <a:lnSpc>
                <a:spcPts val="3184"/>
              </a:lnSpc>
            </a:pPr>
            <a:endParaRPr lang="en-US" sz="2100">
              <a:solidFill>
                <a:srgbClr val="2E54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08256" y="4383100"/>
            <a:ext cx="7734328" cy="234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E54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sistema no contempla: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Sincronización con calendarios externos (Google Calendar, Outlook).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Control de asistencia o geolocalización del personal.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5430"/>
                </a:solidFill>
                <a:latin typeface="Muli"/>
                <a:ea typeface="Muli"/>
                <a:cs typeface="Muli"/>
                <a:sym typeface="Muli"/>
              </a:rPr>
              <a:t>Utilización de IA.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2E543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1776</Words>
  <Application>Microsoft Office PowerPoint</Application>
  <PresentationFormat>Personalizado</PresentationFormat>
  <Paragraphs>374</Paragraphs>
  <Slides>40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Muli</vt:lpstr>
      <vt:lpstr>Calibri</vt:lpstr>
      <vt:lpstr>Arial</vt:lpstr>
      <vt:lpstr>Open Sans</vt:lpstr>
      <vt:lpstr>League Spartan</vt:lpstr>
      <vt:lpstr>Muli Bold</vt:lpstr>
      <vt:lpstr>Arimo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clean &amp; garden</dc:title>
  <cp:lastModifiedBy>Álvaro Morales</cp:lastModifiedBy>
  <cp:revision>5</cp:revision>
  <dcterms:created xsi:type="dcterms:W3CDTF">2006-08-16T00:00:00Z</dcterms:created>
  <dcterms:modified xsi:type="dcterms:W3CDTF">2025-12-04T02:45:33Z</dcterms:modified>
  <dc:identifier>DAG25yQ5Tio</dc:identifier>
</cp:coreProperties>
</file>